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9" r:id="rId3"/>
    <p:sldMasterId id="2147483701" r:id="rId4"/>
    <p:sldMasterId id="2147483713" r:id="rId5"/>
  </p:sldMasterIdLst>
  <p:notesMasterIdLst>
    <p:notesMasterId r:id="rId34"/>
  </p:notesMasterIdLst>
  <p:handoutMasterIdLst>
    <p:handoutMasterId r:id="rId35"/>
  </p:handoutMasterIdLst>
  <p:sldIdLst>
    <p:sldId id="260" r:id="rId6"/>
    <p:sldId id="271" r:id="rId7"/>
    <p:sldId id="272" r:id="rId8"/>
    <p:sldId id="273" r:id="rId9"/>
    <p:sldId id="274" r:id="rId10"/>
    <p:sldId id="299" r:id="rId11"/>
    <p:sldId id="295" r:id="rId12"/>
    <p:sldId id="304" r:id="rId13"/>
    <p:sldId id="305" r:id="rId14"/>
    <p:sldId id="263" r:id="rId15"/>
    <p:sldId id="269" r:id="rId16"/>
    <p:sldId id="275" r:id="rId17"/>
    <p:sldId id="303" r:id="rId18"/>
    <p:sldId id="278" r:id="rId19"/>
    <p:sldId id="298" r:id="rId20"/>
    <p:sldId id="297" r:id="rId21"/>
    <p:sldId id="288" r:id="rId22"/>
    <p:sldId id="300" r:id="rId23"/>
    <p:sldId id="279" r:id="rId24"/>
    <p:sldId id="280" r:id="rId25"/>
    <p:sldId id="281" r:id="rId26"/>
    <p:sldId id="282" r:id="rId27"/>
    <p:sldId id="283" r:id="rId28"/>
    <p:sldId id="261" r:id="rId29"/>
    <p:sldId id="301" r:id="rId30"/>
    <p:sldId id="277" r:id="rId31"/>
    <p:sldId id="265" r:id="rId32"/>
    <p:sldId id="276" r:id="rId33"/>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0F7FC"/>
    <a:srgbClr val="FFFF00"/>
    <a:srgbClr val="F8F8F8"/>
    <a:srgbClr val="008000"/>
    <a:srgbClr val="FF0000"/>
    <a:srgbClr val="CC0000"/>
    <a:srgbClr val="990099"/>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54" d="100"/>
          <a:sy n="54" d="100"/>
        </p:scale>
        <p:origin x="-1133"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40" d="100"/>
          <a:sy n="140" d="100"/>
        </p:scale>
        <p:origin x="-139"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1"/>
            <a:ext cx="3037840" cy="4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t" anchorCtr="0" compatLnSpc="1">
            <a:prstTxWarp prst="textNoShape">
              <a:avLst/>
            </a:prstTxWarp>
          </a:bodyPr>
          <a:lstStyle>
            <a:lvl1pPr defTabSz="931651">
              <a:defRPr sz="1200" b="0" smtClean="0"/>
            </a:lvl1pPr>
          </a:lstStyle>
          <a:p>
            <a:pPr>
              <a:defRPr/>
            </a:pPr>
            <a:r>
              <a:rPr lang="en-US" dirty="0" smtClean="0"/>
              <a:t>Charter Oak School District                                 October 2013</a:t>
            </a:r>
            <a:endParaRPr lang="en-US" dirty="0"/>
          </a:p>
        </p:txBody>
      </p:sp>
      <p:sp>
        <p:nvSpPr>
          <p:cNvPr id="28675" name="Rectangle 3"/>
          <p:cNvSpPr>
            <a:spLocks noGrp="1" noChangeArrowheads="1"/>
          </p:cNvSpPr>
          <p:nvPr>
            <p:ph type="dt" sz="quarter" idx="1"/>
          </p:nvPr>
        </p:nvSpPr>
        <p:spPr bwMode="auto">
          <a:xfrm>
            <a:off x="3970938" y="1"/>
            <a:ext cx="3037840" cy="4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t" anchorCtr="0" compatLnSpc="1">
            <a:prstTxWarp prst="textNoShape">
              <a:avLst/>
            </a:prstTxWarp>
          </a:bodyPr>
          <a:lstStyle>
            <a:lvl1pPr algn="r" defTabSz="931651">
              <a:defRPr sz="1200" b="0" smtClean="0"/>
            </a:lvl1pPr>
          </a:lstStyle>
          <a:p>
            <a:pPr>
              <a:defRPr/>
            </a:pPr>
            <a:r>
              <a:rPr lang="en-US" dirty="0" smtClean="0"/>
              <a:t>STAND Inservice</a:t>
            </a:r>
            <a:endParaRPr lang="en-US" dirty="0"/>
          </a:p>
        </p:txBody>
      </p:sp>
      <p:sp>
        <p:nvSpPr>
          <p:cNvPr id="28676" name="Rectangle 4"/>
          <p:cNvSpPr>
            <a:spLocks noGrp="1" noChangeArrowheads="1"/>
          </p:cNvSpPr>
          <p:nvPr>
            <p:ph type="ftr" sz="quarter" idx="2"/>
          </p:nvPr>
        </p:nvSpPr>
        <p:spPr bwMode="auto">
          <a:xfrm>
            <a:off x="0" y="8830206"/>
            <a:ext cx="3037840" cy="46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b" anchorCtr="0" compatLnSpc="1">
            <a:prstTxWarp prst="textNoShape">
              <a:avLst/>
            </a:prstTxWarp>
          </a:bodyPr>
          <a:lstStyle>
            <a:lvl1pPr defTabSz="931651">
              <a:defRPr sz="1200" b="0" smtClean="0"/>
            </a:lvl1pPr>
          </a:lstStyle>
          <a:p>
            <a:pPr>
              <a:defRPr/>
            </a:pPr>
            <a:r>
              <a:rPr lang="en-US" dirty="0" smtClean="0"/>
              <a:t>Brian Jeffrey  (909) 553-9392                    E-Mail: mrj@mrjeffrey.com                      Web Page: joinstand.com</a:t>
            </a:r>
            <a:endParaRPr lang="en-US" dirty="0"/>
          </a:p>
        </p:txBody>
      </p:sp>
      <p:sp>
        <p:nvSpPr>
          <p:cNvPr id="28677" name="Rectangle 5"/>
          <p:cNvSpPr>
            <a:spLocks noGrp="1" noChangeArrowheads="1"/>
          </p:cNvSpPr>
          <p:nvPr>
            <p:ph type="sldNum" sz="quarter" idx="3"/>
          </p:nvPr>
        </p:nvSpPr>
        <p:spPr bwMode="auto">
          <a:xfrm>
            <a:off x="3970938" y="8830206"/>
            <a:ext cx="3037840" cy="46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b" anchorCtr="0" compatLnSpc="1">
            <a:prstTxWarp prst="textNoShape">
              <a:avLst/>
            </a:prstTxWarp>
          </a:bodyPr>
          <a:lstStyle>
            <a:lvl1pPr algn="r" defTabSz="931651">
              <a:defRPr sz="1200" b="0" smtClean="0"/>
            </a:lvl1pPr>
          </a:lstStyle>
          <a:p>
            <a:pPr>
              <a:defRPr/>
            </a:pPr>
            <a:fld id="{C62E0511-31F3-440B-A571-9648234B7666}" type="slidenum">
              <a:rPr lang="en-US"/>
              <a:pPr>
                <a:defRPr/>
              </a:pPr>
              <a:t>‹#›</a:t>
            </a:fld>
            <a:endParaRPr lang="en-US" dirty="0"/>
          </a:p>
        </p:txBody>
      </p:sp>
    </p:spTree>
    <p:extLst>
      <p:ext uri="{BB962C8B-B14F-4D97-AF65-F5344CB8AC3E}">
        <p14:creationId xmlns:p14="http://schemas.microsoft.com/office/powerpoint/2010/main" val="1720054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1"/>
            <a:ext cx="3037840" cy="4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defTabSz="913829">
              <a:defRPr sz="1200" b="0" smtClean="0"/>
            </a:lvl1pPr>
          </a:lstStyle>
          <a:p>
            <a:pPr>
              <a:defRPr/>
            </a:pPr>
            <a:r>
              <a:rPr lang="en-US" dirty="0" smtClean="0"/>
              <a:t>Charter Oak School District                                 October 2013</a:t>
            </a:r>
            <a:endParaRPr lang="en-US" dirty="0"/>
          </a:p>
        </p:txBody>
      </p:sp>
      <p:sp>
        <p:nvSpPr>
          <p:cNvPr id="31747" name="Rectangle 3"/>
          <p:cNvSpPr>
            <a:spLocks noGrp="1" noChangeArrowheads="1"/>
          </p:cNvSpPr>
          <p:nvPr>
            <p:ph type="dt" idx="1"/>
          </p:nvPr>
        </p:nvSpPr>
        <p:spPr bwMode="auto">
          <a:xfrm>
            <a:off x="3970938" y="1"/>
            <a:ext cx="3037840" cy="4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algn="r" defTabSz="913829">
              <a:defRPr sz="1200" b="0" smtClean="0"/>
            </a:lvl1pPr>
          </a:lstStyle>
          <a:p>
            <a:pPr>
              <a:defRPr/>
            </a:pPr>
            <a:r>
              <a:rPr lang="en-US" dirty="0" smtClean="0"/>
              <a:t>STAND Inservice</a:t>
            </a:r>
            <a:endParaRPr lang="en-US" dirty="0"/>
          </a:p>
        </p:txBody>
      </p:sp>
      <p:sp>
        <p:nvSpPr>
          <p:cNvPr id="14340"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701040" y="4415913"/>
            <a:ext cx="5608320" cy="4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830206"/>
            <a:ext cx="3037840" cy="46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b" anchorCtr="0" compatLnSpc="1">
            <a:prstTxWarp prst="textNoShape">
              <a:avLst/>
            </a:prstTxWarp>
          </a:bodyPr>
          <a:lstStyle>
            <a:lvl1pPr defTabSz="913829">
              <a:defRPr sz="1200" b="0" smtClean="0"/>
            </a:lvl1pPr>
          </a:lstStyle>
          <a:p>
            <a:pPr>
              <a:defRPr/>
            </a:pPr>
            <a:r>
              <a:rPr lang="en-US" dirty="0" smtClean="0"/>
              <a:t>Brian Jeffrey  (909) 553-9392                    E-Mail: mrj@mrjeffrey.com                      Web Page: joinstand.com</a:t>
            </a:r>
            <a:endParaRPr lang="en-US" dirty="0"/>
          </a:p>
        </p:txBody>
      </p:sp>
      <p:sp>
        <p:nvSpPr>
          <p:cNvPr id="31751" name="Rectangle 7"/>
          <p:cNvSpPr>
            <a:spLocks noGrp="1" noChangeArrowheads="1"/>
          </p:cNvSpPr>
          <p:nvPr>
            <p:ph type="sldNum" sz="quarter" idx="5"/>
          </p:nvPr>
        </p:nvSpPr>
        <p:spPr bwMode="auto">
          <a:xfrm>
            <a:off x="3970938" y="8830206"/>
            <a:ext cx="3037840" cy="46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b" anchorCtr="0" compatLnSpc="1">
            <a:prstTxWarp prst="textNoShape">
              <a:avLst/>
            </a:prstTxWarp>
          </a:bodyPr>
          <a:lstStyle>
            <a:lvl1pPr algn="r" defTabSz="913829">
              <a:defRPr sz="1200" b="0" smtClean="0"/>
            </a:lvl1pPr>
          </a:lstStyle>
          <a:p>
            <a:pPr>
              <a:defRPr/>
            </a:pPr>
            <a:fld id="{B2637224-821C-4412-93A5-470363CF4D8D}" type="slidenum">
              <a:rPr lang="en-US"/>
              <a:pPr>
                <a:defRPr/>
              </a:pPr>
              <a:t>‹#›</a:t>
            </a:fld>
            <a:endParaRPr lang="en-US" dirty="0"/>
          </a:p>
        </p:txBody>
      </p:sp>
    </p:spTree>
    <p:extLst>
      <p:ext uri="{BB962C8B-B14F-4D97-AF65-F5344CB8AC3E}">
        <p14:creationId xmlns:p14="http://schemas.microsoft.com/office/powerpoint/2010/main" val="622293167"/>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Charter Oak School District                                 October 2013</a:t>
            </a:r>
            <a:endParaRPr lang="en-US" dirty="0"/>
          </a:p>
        </p:txBody>
      </p:sp>
      <p:sp>
        <p:nvSpPr>
          <p:cNvPr id="5" name="Date Placeholder 4"/>
          <p:cNvSpPr>
            <a:spLocks noGrp="1"/>
          </p:cNvSpPr>
          <p:nvPr>
            <p:ph type="dt" idx="11"/>
          </p:nvPr>
        </p:nvSpPr>
        <p:spPr/>
        <p:txBody>
          <a:bodyPr/>
          <a:lstStyle/>
          <a:p>
            <a:pPr>
              <a:defRPr/>
            </a:pPr>
            <a:r>
              <a:rPr lang="en-US" dirty="0" smtClean="0"/>
              <a:t>STAND Inservice</a:t>
            </a:r>
            <a:endParaRPr lang="en-US" dirty="0"/>
          </a:p>
        </p:txBody>
      </p:sp>
      <p:sp>
        <p:nvSpPr>
          <p:cNvPr id="6" name="Footer Placeholder 5"/>
          <p:cNvSpPr>
            <a:spLocks noGrp="1"/>
          </p:cNvSpPr>
          <p:nvPr>
            <p:ph type="ftr" sz="quarter" idx="12"/>
          </p:nvPr>
        </p:nvSpPr>
        <p:spPr/>
        <p:txBody>
          <a:bodyPr/>
          <a:lstStyle/>
          <a:p>
            <a:pPr>
              <a:defRPr/>
            </a:pPr>
            <a:r>
              <a:rPr lang="en-US" dirty="0" smtClean="0"/>
              <a:t>Brian Jeffrey  (909) 553-9392                    E-Mail: mrj@mrjeffrey.com                      Web Page: joinstand.com</a:t>
            </a:r>
            <a:endParaRPr lang="en-US" dirty="0"/>
          </a:p>
        </p:txBody>
      </p:sp>
      <p:sp>
        <p:nvSpPr>
          <p:cNvPr id="7" name="Slide Number Placeholder 6"/>
          <p:cNvSpPr>
            <a:spLocks noGrp="1"/>
          </p:cNvSpPr>
          <p:nvPr>
            <p:ph type="sldNum" sz="quarter" idx="13"/>
          </p:nvPr>
        </p:nvSpPr>
        <p:spPr/>
        <p:txBody>
          <a:bodyPr/>
          <a:lstStyle/>
          <a:p>
            <a:pPr>
              <a:defRPr/>
            </a:pPr>
            <a:fld id="{B2637224-821C-4412-93A5-470363CF4D8D}" type="slidenum">
              <a:rPr lang="en-US" smtClean="0"/>
              <a:pPr>
                <a:defRPr/>
              </a:pPr>
              <a:t>1</a:t>
            </a:fld>
            <a:endParaRPr lang="en-US" dirty="0"/>
          </a:p>
        </p:txBody>
      </p:sp>
    </p:spTree>
    <p:extLst>
      <p:ext uri="{BB962C8B-B14F-4D97-AF65-F5344CB8AC3E}">
        <p14:creationId xmlns:p14="http://schemas.microsoft.com/office/powerpoint/2010/main" val="345971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7892" name="Header Placeholder 3"/>
          <p:cNvSpPr txBox="1">
            <a:spLocks noGrp="1"/>
          </p:cNvSpPr>
          <p:nvPr/>
        </p:nvSpPr>
        <p:spPr bwMode="auto">
          <a:xfrm>
            <a:off x="0" y="1"/>
            <a:ext cx="3037840" cy="4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1" tIns="46666" rIns="93331" bIns="4666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0" dirty="0">
                <a:solidFill>
                  <a:prstClr val="black"/>
                </a:solidFill>
              </a:rPr>
              <a:t>CATE 2009</a:t>
            </a:r>
          </a:p>
        </p:txBody>
      </p:sp>
      <p:sp>
        <p:nvSpPr>
          <p:cNvPr id="37893" name="Date Placeholder 4"/>
          <p:cNvSpPr txBox="1">
            <a:spLocks noGrp="1"/>
          </p:cNvSpPr>
          <p:nvPr/>
        </p:nvSpPr>
        <p:spPr bwMode="auto">
          <a:xfrm>
            <a:off x="3970938" y="1"/>
            <a:ext cx="3037840" cy="4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1" tIns="46666" rIns="93331" bIns="4666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200" b="0" dirty="0">
                <a:solidFill>
                  <a:prstClr val="black"/>
                </a:solidFill>
              </a:rPr>
              <a:t>Presenter: Brian Jeffrey</a:t>
            </a:r>
          </a:p>
        </p:txBody>
      </p:sp>
      <p:sp>
        <p:nvSpPr>
          <p:cNvPr id="37894" name="Slide Number Placeholder 5"/>
          <p:cNvSpPr txBox="1">
            <a:spLocks noGrp="1"/>
          </p:cNvSpPr>
          <p:nvPr/>
        </p:nvSpPr>
        <p:spPr bwMode="auto">
          <a:xfrm>
            <a:off x="3970938" y="8830204"/>
            <a:ext cx="3037840" cy="4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1" tIns="46666" rIns="93331" bIns="4666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ADA239B-CE44-431C-A8E6-48C4200D575F}" type="slidenum">
              <a:rPr lang="en-US" sz="1200" b="0">
                <a:solidFill>
                  <a:prstClr val="black"/>
                </a:solidFill>
              </a:rPr>
              <a:pPr algn="r" eaLnBrk="1" hangingPunct="1"/>
              <a:t>23</a:t>
            </a:fld>
            <a:endParaRPr lang="en-US" sz="1200" b="0" dirty="0">
              <a:solidFill>
                <a:prstClr val="black"/>
              </a:solidFill>
            </a:endParaRPr>
          </a:p>
        </p:txBody>
      </p:sp>
      <p:sp>
        <p:nvSpPr>
          <p:cNvPr id="37895" name="Footer Placeholder 6"/>
          <p:cNvSpPr txBox="1">
            <a:spLocks noGrp="1"/>
          </p:cNvSpPr>
          <p:nvPr/>
        </p:nvSpPr>
        <p:spPr bwMode="auto">
          <a:xfrm>
            <a:off x="0" y="8830204"/>
            <a:ext cx="3037840" cy="4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1" tIns="46666" rIns="93331" bIns="4666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0" dirty="0">
                <a:solidFill>
                  <a:prstClr val="black"/>
                </a:solidFill>
              </a:rPr>
              <a:t>Website: mrjeffrey.com                                                 E-Mail: mrj@mrjeffrey.com</a:t>
            </a:r>
          </a:p>
        </p:txBody>
      </p:sp>
    </p:spTree>
    <p:extLst>
      <p:ext uri="{BB962C8B-B14F-4D97-AF65-F5344CB8AC3E}">
        <p14:creationId xmlns:p14="http://schemas.microsoft.com/office/powerpoint/2010/main" val="342461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Tolerance gets us laws: values change a culture.</a:t>
            </a:r>
          </a:p>
          <a:p>
            <a:r>
              <a:rPr lang="en-US" dirty="0"/>
              <a:t>	</a:t>
            </a:r>
            <a:r>
              <a:rPr lang="en-US" dirty="0" smtClean="0"/>
              <a:t>		Reena Doyle</a:t>
            </a:r>
            <a:endParaRPr lang="en-US" dirty="0"/>
          </a:p>
        </p:txBody>
      </p:sp>
      <p:sp>
        <p:nvSpPr>
          <p:cNvPr id="4" name="Header Placeholder 3"/>
          <p:cNvSpPr>
            <a:spLocks noGrp="1"/>
          </p:cNvSpPr>
          <p:nvPr>
            <p:ph type="hdr" sz="quarter" idx="10"/>
          </p:nvPr>
        </p:nvSpPr>
        <p:spPr/>
        <p:txBody>
          <a:bodyPr/>
          <a:lstStyle/>
          <a:p>
            <a:pPr>
              <a:defRPr/>
            </a:pPr>
            <a:r>
              <a:rPr lang="en-US" dirty="0" smtClean="0"/>
              <a:t>Charter Oak School District                                 October 2013</a:t>
            </a:r>
            <a:endParaRPr lang="en-US" dirty="0"/>
          </a:p>
        </p:txBody>
      </p:sp>
      <p:sp>
        <p:nvSpPr>
          <p:cNvPr id="5" name="Date Placeholder 4"/>
          <p:cNvSpPr>
            <a:spLocks noGrp="1"/>
          </p:cNvSpPr>
          <p:nvPr>
            <p:ph type="dt" idx="11"/>
          </p:nvPr>
        </p:nvSpPr>
        <p:spPr/>
        <p:txBody>
          <a:bodyPr/>
          <a:lstStyle/>
          <a:p>
            <a:pPr>
              <a:defRPr/>
            </a:pPr>
            <a:r>
              <a:rPr lang="en-US" dirty="0" smtClean="0"/>
              <a:t>STAND Inservice</a:t>
            </a:r>
            <a:endParaRPr lang="en-US" dirty="0"/>
          </a:p>
        </p:txBody>
      </p:sp>
      <p:sp>
        <p:nvSpPr>
          <p:cNvPr id="6" name="Footer Placeholder 5"/>
          <p:cNvSpPr>
            <a:spLocks noGrp="1"/>
          </p:cNvSpPr>
          <p:nvPr>
            <p:ph type="ftr" sz="quarter" idx="12"/>
          </p:nvPr>
        </p:nvSpPr>
        <p:spPr/>
        <p:txBody>
          <a:bodyPr/>
          <a:lstStyle/>
          <a:p>
            <a:pPr>
              <a:defRPr/>
            </a:pPr>
            <a:r>
              <a:rPr lang="en-US" dirty="0" smtClean="0"/>
              <a:t>Brian Jeffrey  (909) 553-9392                    E-Mail: mrj@mrjeffrey.com                      Web Page: joinstand.com</a:t>
            </a:r>
            <a:endParaRPr lang="en-US" dirty="0"/>
          </a:p>
        </p:txBody>
      </p:sp>
      <p:sp>
        <p:nvSpPr>
          <p:cNvPr id="7" name="Slide Number Placeholder 6"/>
          <p:cNvSpPr>
            <a:spLocks noGrp="1"/>
          </p:cNvSpPr>
          <p:nvPr>
            <p:ph type="sldNum" sz="quarter" idx="13"/>
          </p:nvPr>
        </p:nvSpPr>
        <p:spPr/>
        <p:txBody>
          <a:bodyPr/>
          <a:lstStyle/>
          <a:p>
            <a:pPr>
              <a:defRPr/>
            </a:pPr>
            <a:fld id="{B2637224-821C-4412-93A5-470363CF4D8D}" type="slidenum">
              <a:rPr lang="en-US" smtClean="0"/>
              <a:pPr>
                <a:defRPr/>
              </a:pPr>
              <a:t>28</a:t>
            </a:fld>
            <a:endParaRPr lang="en-US" dirty="0"/>
          </a:p>
        </p:txBody>
      </p:sp>
    </p:spTree>
    <p:extLst>
      <p:ext uri="{BB962C8B-B14F-4D97-AF65-F5344CB8AC3E}">
        <p14:creationId xmlns:p14="http://schemas.microsoft.com/office/powerpoint/2010/main" val="3459716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Explain that since this training is a tool to help with relationships, let’s start with a fun activity to get to know one another a little more.</a:t>
            </a:r>
          </a:p>
          <a:p>
            <a:pPr eaLnBrk="1" hangingPunct="1">
              <a:spcBef>
                <a:spcPct val="0"/>
              </a:spcBef>
            </a:pPr>
            <a:endParaRPr lang="en-US" altLang="en-US" dirty="0" smtClean="0"/>
          </a:p>
          <a:p>
            <a:pPr eaLnBrk="1" hangingPunct="1">
              <a:spcBef>
                <a:spcPct val="0"/>
              </a:spcBef>
            </a:pPr>
            <a:r>
              <a:rPr lang="en-US" altLang="en-US" dirty="0" smtClean="0"/>
              <a:t>Would you agree that if you were assigned to the starship “Enterprise” that it would be important to be culturally competent?  </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045A6A-B7E4-4EAD-B34E-0755E17B0EA1}"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82108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41275" eaLnBrk="1" hangingPunct="1">
              <a:spcBef>
                <a:spcPts val="300"/>
              </a:spcBef>
              <a:defRPr/>
            </a:pPr>
            <a:r>
              <a:rPr lang="en-US" sz="900" dirty="0" smtClean="0">
                <a:solidFill>
                  <a:srgbClr val="000000"/>
                </a:solidFill>
                <a:cs typeface="Arial" charset="0"/>
                <a:sym typeface="Arial" charset="0"/>
              </a:rPr>
              <a:t>SCRIPT:</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We are constantly bombarded with information through all of our senses, all the time.  In order to make sense of all this data, our brain takes shortcuts in order to manage it.  Our brains form what social scientists call “schemas” as a tool for processing incoming and new information.  Schemas are connections we make between new information and prior information we already have.  For our purposes, we can simply imagine schemas as buckets.  Our brains are filled with tiny buckets as repositories of information. Sort of mental filing cabinets. </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[Give an example of your choosing.  i.e. No one needed to examine the chairs when they entered the room.  No one pondered what they were or examined them for their features.  Yet chairs can look very different.  What are the different forms a chair can take?  Have participants shout out responses.  i.e. - rocking chair, recliner, office chair on wheels, modern potato chip chairs, etc.  In other words, chairs can look radically different from each other.  So, our brain automatically, and unconsciously, went through a mental checklist and filed it away in the bucket/schema “chair.”  This then informed our behavior as we know what to do with a chair – sit.]</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This process, called categorization is a fundamental social phenomenon.  There is a substantial body of research in social psychology and sociology demonstrating its existence.  Categorization is simply a process by which one simplifies the social environment by creating categories (schemas/buckets) based on characteristics.</a:t>
            </a:r>
            <a:br>
              <a:rPr lang="en-US" sz="900" dirty="0" smtClean="0">
                <a:solidFill>
                  <a:srgbClr val="000000"/>
                </a:solidFill>
                <a:cs typeface="Arial" charset="0"/>
                <a:sym typeface="Arial" charset="0"/>
              </a:rPr>
            </a:b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The research indicates we not only categorize objects, we also categorize people.  Question -- What are the 3 categories that social scientists say we automatically (and unconsciously) categorize people into?</a:t>
            </a:r>
          </a:p>
          <a:p>
            <a:pPr marL="41275" eaLnBrk="1" hangingPunct="1">
              <a:spcBef>
                <a:spcPts val="300"/>
              </a:spcBef>
              <a:buFont typeface="Arial" pitchFamily="34" charset="0"/>
              <a:buNone/>
              <a:defRPr/>
            </a:pPr>
            <a:r>
              <a:rPr lang="en-US" sz="900" dirty="0" smtClean="0">
                <a:solidFill>
                  <a:srgbClr val="000000"/>
                </a:solidFill>
                <a:cs typeface="Arial" charset="0"/>
                <a:sym typeface="Arial" charset="0"/>
              </a:rPr>
              <a:t>[Table talk.  Give groups a couple minutes to decide on their 3 areas.  Ask groups to share.  Click to advance answers on screen – race – gender – age.]</a:t>
            </a:r>
            <a:br>
              <a:rPr lang="en-US" sz="900" dirty="0" smtClean="0">
                <a:solidFill>
                  <a:srgbClr val="000000"/>
                </a:solidFill>
                <a:cs typeface="Arial" charset="0"/>
                <a:sym typeface="Arial" charset="0"/>
              </a:rPr>
            </a:b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The research indicates we categorize people automatically and unconsciously into 3 categories, and in a particular order 1) race, 2) gender 3) age.  What do you think?  [Take a few responses]  Again, this is not a conscious process, it happens automatically</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[Use examples of your choosing to illustrate each category or ask for examples from participants.  -- i.e.  What happens when a kid is very tall for their age? Take responses.  Our brains likely file them incorrectly when it comes to age.  We may assume associated behaviors and expectations associated with older students such as maturity and skill level. </a:t>
            </a:r>
            <a:br>
              <a:rPr lang="en-US" sz="900" dirty="0" smtClean="0">
                <a:solidFill>
                  <a:srgbClr val="000000"/>
                </a:solidFill>
                <a:cs typeface="Arial" charset="0"/>
                <a:sym typeface="Arial" charset="0"/>
              </a:rPr>
            </a:br>
            <a:r>
              <a:rPr lang="en-US" sz="900" dirty="0" smtClean="0">
                <a:solidFill>
                  <a:srgbClr val="000000"/>
                </a:solidFill>
                <a:cs typeface="Arial" charset="0"/>
                <a:sym typeface="Arial" charset="0"/>
              </a:rPr>
              <a:t>– i.e. Have you had the experience where you wonder “what” someone is? Many multiracial/multiethnic people say people ask them what they are.   Our brain wants to automatically put them in a racial category but they are ambiguous to us.  It then becomes a conscious process.   Some have reported they can tell that someone has categorized them in one racial group and then once they become aware of another identity, behavior towards them change. </a:t>
            </a:r>
          </a:p>
          <a:p>
            <a:pPr marL="212725" indent="-171450" eaLnBrk="1" hangingPunct="1">
              <a:spcBef>
                <a:spcPts val="300"/>
              </a:spcBef>
              <a:buFont typeface="Arial" pitchFamily="34" charset="0"/>
              <a:buChar char="•"/>
              <a:defRPr/>
            </a:pP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endParaRPr lang="en-US" sz="900" dirty="0" smtClean="0">
              <a:solidFill>
                <a:srgbClr val="000000"/>
              </a:solidFill>
              <a:cs typeface="Arial" charset="0"/>
              <a:sym typeface="Arial" charset="0"/>
            </a:endParaRPr>
          </a:p>
          <a:p>
            <a:pPr marL="41275" eaLnBrk="1" hangingPunct="1">
              <a:spcBef>
                <a:spcPts val="300"/>
              </a:spcBef>
              <a:defRPr/>
            </a:pPr>
            <a:endParaRPr lang="en-US" sz="900" dirty="0" smtClean="0">
              <a:solidFill>
                <a:srgbClr val="000000"/>
              </a:solidFill>
              <a:cs typeface="Arial" charset="0"/>
              <a:sym typeface="Arial" charset="0"/>
            </a:endParaRPr>
          </a:p>
        </p:txBody>
      </p:sp>
    </p:spTree>
    <p:extLst>
      <p:ext uri="{BB962C8B-B14F-4D97-AF65-F5344CB8AC3E}">
        <p14:creationId xmlns:p14="http://schemas.microsoft.com/office/powerpoint/2010/main" val="276124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41275" eaLnBrk="1" hangingPunct="1">
              <a:spcBef>
                <a:spcPts val="300"/>
              </a:spcBef>
              <a:defRPr/>
            </a:pPr>
            <a:r>
              <a:rPr lang="en-US" sz="900" dirty="0" smtClean="0">
                <a:solidFill>
                  <a:srgbClr val="000000"/>
                </a:solidFill>
                <a:cs typeface="Arial" charset="0"/>
                <a:sym typeface="Arial" charset="0"/>
              </a:rPr>
              <a:t>SCRIPT:</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We are constantly bombarded with information through all of our senses, all the time.  In order to make sense of all this data, our brain takes shortcuts in order to manage it.  Our brains form what social scientists call “schemas” as a tool for processing incoming and new information.  Schemas are connections we make between new information and prior information we already have.  For our purposes, we can simply imagine schemas as buckets.  Our brains are filled with tiny buckets as repositories of information. Sort of mental filing cabinets. </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[Give an example of your choosing.  i.e. No one needed to examine the chairs when they entered the room.  No one pondered what they were or examined them for their features.  Yet chairs can look very different.  What are the different forms a chair can take?  Have participants shout out responses.  i.e. - rocking chair, recliner, office chair on wheels, modern potato chip chairs, etc.  In other words, chairs can look radically different from each other.  So, our brain automatically, and unconsciously, went through a mental checklist and filed it away in the bucket/schema “chair.”  This then informed our behavior as we know what to do with a chair – sit.]</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This process, called categorization is a fundamental social phenomenon.  There is a substantial body of research in social psychology and sociology demonstrating its existence.  Categorization is simply a process by which one simplifies the social environment by creating categories (schemas/buckets) based on characteristics.</a:t>
            </a:r>
            <a:br>
              <a:rPr lang="en-US" sz="900" dirty="0" smtClean="0">
                <a:solidFill>
                  <a:srgbClr val="000000"/>
                </a:solidFill>
                <a:cs typeface="Arial" charset="0"/>
                <a:sym typeface="Arial" charset="0"/>
              </a:rPr>
            </a:b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The research indicates we not only categorize objects, we also categorize people.  Question -- What are the 3 categories that social scientists say we automatically (and unconsciously) categorize people into?</a:t>
            </a:r>
          </a:p>
          <a:p>
            <a:pPr marL="41275" eaLnBrk="1" hangingPunct="1">
              <a:spcBef>
                <a:spcPts val="300"/>
              </a:spcBef>
              <a:buFont typeface="Arial" pitchFamily="34" charset="0"/>
              <a:buNone/>
              <a:defRPr/>
            </a:pPr>
            <a:r>
              <a:rPr lang="en-US" sz="900" dirty="0" smtClean="0">
                <a:solidFill>
                  <a:srgbClr val="000000"/>
                </a:solidFill>
                <a:cs typeface="Arial" charset="0"/>
                <a:sym typeface="Arial" charset="0"/>
              </a:rPr>
              <a:t>[Table talk.  Give groups a couple minutes to decide on their 3 areas.  Ask groups to share.  Click to advance answers on screen – race – gender – age.]</a:t>
            </a:r>
            <a:br>
              <a:rPr lang="en-US" sz="900" dirty="0" smtClean="0">
                <a:solidFill>
                  <a:srgbClr val="000000"/>
                </a:solidFill>
                <a:cs typeface="Arial" charset="0"/>
                <a:sym typeface="Arial" charset="0"/>
              </a:rPr>
            </a:b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The research indicates we categorize people automatically and unconsciously into 3 categories, and in a particular order 1) race, 2) gender 3) age.  What do you think?  [Take a few responses]  Again, this is not a conscious process, it happens automatically</a:t>
            </a:r>
          </a:p>
          <a:p>
            <a:pPr marL="212725" indent="-171450" eaLnBrk="1" hangingPunct="1">
              <a:spcBef>
                <a:spcPts val="300"/>
              </a:spcBef>
              <a:buFont typeface="Arial" pitchFamily="34" charset="0"/>
              <a:buChar char="•"/>
              <a:defRPr/>
            </a:pPr>
            <a:r>
              <a:rPr lang="en-US" sz="900" dirty="0" smtClean="0">
                <a:solidFill>
                  <a:srgbClr val="000000"/>
                </a:solidFill>
                <a:cs typeface="Arial" charset="0"/>
                <a:sym typeface="Arial" charset="0"/>
              </a:rPr>
              <a:t>[Use examples of your choosing to illustrate each category or ask for examples from participants.  -- i.e.  What happens when a kid is very tall for their age? Take responses.  Our brains likely file them incorrectly when it comes to age.  We may assume associated behaviors and expectations associated with older students such as maturity and skill level. </a:t>
            </a:r>
            <a:br>
              <a:rPr lang="en-US" sz="900" dirty="0" smtClean="0">
                <a:solidFill>
                  <a:srgbClr val="000000"/>
                </a:solidFill>
                <a:cs typeface="Arial" charset="0"/>
                <a:sym typeface="Arial" charset="0"/>
              </a:rPr>
            </a:br>
            <a:r>
              <a:rPr lang="en-US" sz="900" dirty="0" smtClean="0">
                <a:solidFill>
                  <a:srgbClr val="000000"/>
                </a:solidFill>
                <a:cs typeface="Arial" charset="0"/>
                <a:sym typeface="Arial" charset="0"/>
              </a:rPr>
              <a:t>– i.e. Have you had the experience where you wonder “what” someone is? Many multiracial/multiethnic people say people ask them what they are.   Our brain wants to automatically put them in a racial category but they are ambiguous to us.  It then becomes a conscious process.   Some have reported they can tell that someone has categorized them in one racial group and then once they become aware of another identity, behavior towards them change. </a:t>
            </a:r>
          </a:p>
          <a:p>
            <a:pPr marL="212725" indent="-171450" eaLnBrk="1" hangingPunct="1">
              <a:spcBef>
                <a:spcPts val="300"/>
              </a:spcBef>
              <a:buFont typeface="Arial" pitchFamily="34" charset="0"/>
              <a:buChar char="•"/>
              <a:defRPr/>
            </a:pPr>
            <a:endParaRPr lang="en-US" sz="900" dirty="0" smtClean="0">
              <a:solidFill>
                <a:srgbClr val="000000"/>
              </a:solidFill>
              <a:cs typeface="Arial" charset="0"/>
              <a:sym typeface="Arial" charset="0"/>
            </a:endParaRPr>
          </a:p>
          <a:p>
            <a:pPr marL="212725" indent="-171450" eaLnBrk="1" hangingPunct="1">
              <a:spcBef>
                <a:spcPts val="300"/>
              </a:spcBef>
              <a:buFont typeface="Arial" pitchFamily="34" charset="0"/>
              <a:buChar char="•"/>
              <a:defRPr/>
            </a:pPr>
            <a:endParaRPr lang="en-US" sz="900" dirty="0" smtClean="0">
              <a:solidFill>
                <a:srgbClr val="000000"/>
              </a:solidFill>
              <a:cs typeface="Arial" charset="0"/>
              <a:sym typeface="Arial" charset="0"/>
            </a:endParaRPr>
          </a:p>
          <a:p>
            <a:pPr marL="41275" eaLnBrk="1" hangingPunct="1">
              <a:spcBef>
                <a:spcPts val="300"/>
              </a:spcBef>
              <a:defRPr/>
            </a:pPr>
            <a:endParaRPr lang="en-US" sz="900" dirty="0" smtClean="0">
              <a:solidFill>
                <a:srgbClr val="000000"/>
              </a:solidFill>
              <a:cs typeface="Arial" charset="0"/>
              <a:sym typeface="Arial" charset="0"/>
            </a:endParaRPr>
          </a:p>
        </p:txBody>
      </p:sp>
    </p:spTree>
    <p:extLst>
      <p:ext uri="{BB962C8B-B14F-4D97-AF65-F5344CB8AC3E}">
        <p14:creationId xmlns:p14="http://schemas.microsoft.com/office/powerpoint/2010/main" val="276124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Charter Oak School District                                 October 2013</a:t>
            </a:r>
            <a:endParaRPr lang="en-US" dirty="0"/>
          </a:p>
        </p:txBody>
      </p:sp>
      <p:sp>
        <p:nvSpPr>
          <p:cNvPr id="5" name="Date Placeholder 4"/>
          <p:cNvSpPr>
            <a:spLocks noGrp="1"/>
          </p:cNvSpPr>
          <p:nvPr>
            <p:ph type="dt" idx="11"/>
          </p:nvPr>
        </p:nvSpPr>
        <p:spPr/>
        <p:txBody>
          <a:bodyPr/>
          <a:lstStyle/>
          <a:p>
            <a:pPr>
              <a:defRPr/>
            </a:pPr>
            <a:r>
              <a:rPr lang="en-US" dirty="0" smtClean="0"/>
              <a:t>STAND Inservice</a:t>
            </a:r>
            <a:endParaRPr lang="en-US" dirty="0"/>
          </a:p>
        </p:txBody>
      </p:sp>
      <p:sp>
        <p:nvSpPr>
          <p:cNvPr id="6" name="Footer Placeholder 5"/>
          <p:cNvSpPr>
            <a:spLocks noGrp="1"/>
          </p:cNvSpPr>
          <p:nvPr>
            <p:ph type="ftr" sz="quarter" idx="12"/>
          </p:nvPr>
        </p:nvSpPr>
        <p:spPr/>
        <p:txBody>
          <a:bodyPr/>
          <a:lstStyle/>
          <a:p>
            <a:pPr>
              <a:defRPr/>
            </a:pPr>
            <a:r>
              <a:rPr lang="en-US" dirty="0" smtClean="0"/>
              <a:t>Brian Jeffrey  (909) 553-9392                    E-Mail: mrj@mrjeffrey.com                      Web Page: joinstand.com</a:t>
            </a:r>
            <a:endParaRPr lang="en-US" dirty="0"/>
          </a:p>
        </p:txBody>
      </p:sp>
      <p:sp>
        <p:nvSpPr>
          <p:cNvPr id="7" name="Slide Number Placeholder 6"/>
          <p:cNvSpPr>
            <a:spLocks noGrp="1"/>
          </p:cNvSpPr>
          <p:nvPr>
            <p:ph type="sldNum" sz="quarter" idx="13"/>
          </p:nvPr>
        </p:nvSpPr>
        <p:spPr/>
        <p:txBody>
          <a:bodyPr/>
          <a:lstStyle/>
          <a:p>
            <a:pPr>
              <a:defRPr/>
            </a:pPr>
            <a:fld id="{B2637224-821C-4412-93A5-470363CF4D8D}" type="slidenum">
              <a:rPr lang="en-US" smtClean="0"/>
              <a:pPr>
                <a:defRPr/>
              </a:pPr>
              <a:t>10</a:t>
            </a:fld>
            <a:endParaRPr lang="en-US" dirty="0"/>
          </a:p>
        </p:txBody>
      </p:sp>
    </p:spTree>
    <p:extLst>
      <p:ext uri="{BB962C8B-B14F-4D97-AF65-F5344CB8AC3E}">
        <p14:creationId xmlns:p14="http://schemas.microsoft.com/office/powerpoint/2010/main" val="125106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Charter Oak School District                                 October 2013</a:t>
            </a:r>
            <a:endParaRPr lang="en-US" dirty="0"/>
          </a:p>
        </p:txBody>
      </p:sp>
      <p:sp>
        <p:nvSpPr>
          <p:cNvPr id="5" name="Date Placeholder 4"/>
          <p:cNvSpPr>
            <a:spLocks noGrp="1"/>
          </p:cNvSpPr>
          <p:nvPr>
            <p:ph type="dt" idx="11"/>
          </p:nvPr>
        </p:nvSpPr>
        <p:spPr/>
        <p:txBody>
          <a:bodyPr/>
          <a:lstStyle/>
          <a:p>
            <a:pPr>
              <a:defRPr/>
            </a:pPr>
            <a:r>
              <a:rPr lang="en-US" dirty="0" smtClean="0"/>
              <a:t>STAND Inservice</a:t>
            </a:r>
            <a:endParaRPr lang="en-US" dirty="0"/>
          </a:p>
        </p:txBody>
      </p:sp>
      <p:sp>
        <p:nvSpPr>
          <p:cNvPr id="6" name="Footer Placeholder 5"/>
          <p:cNvSpPr>
            <a:spLocks noGrp="1"/>
          </p:cNvSpPr>
          <p:nvPr>
            <p:ph type="ftr" sz="quarter" idx="12"/>
          </p:nvPr>
        </p:nvSpPr>
        <p:spPr/>
        <p:txBody>
          <a:bodyPr/>
          <a:lstStyle/>
          <a:p>
            <a:pPr>
              <a:defRPr/>
            </a:pPr>
            <a:r>
              <a:rPr lang="en-US" dirty="0" smtClean="0"/>
              <a:t>Brian Jeffrey  (909) 553-9392                    E-Mail: mrj@mrjeffrey.com                      Web Page: joinstand.com</a:t>
            </a:r>
            <a:endParaRPr lang="en-US" dirty="0"/>
          </a:p>
        </p:txBody>
      </p:sp>
      <p:sp>
        <p:nvSpPr>
          <p:cNvPr id="7" name="Slide Number Placeholder 6"/>
          <p:cNvSpPr>
            <a:spLocks noGrp="1"/>
          </p:cNvSpPr>
          <p:nvPr>
            <p:ph type="sldNum" sz="quarter" idx="13"/>
          </p:nvPr>
        </p:nvSpPr>
        <p:spPr/>
        <p:txBody>
          <a:bodyPr/>
          <a:lstStyle/>
          <a:p>
            <a:pPr>
              <a:defRPr/>
            </a:pPr>
            <a:fld id="{B2637224-821C-4412-93A5-470363CF4D8D}" type="slidenum">
              <a:rPr lang="en-US" smtClean="0"/>
              <a:pPr>
                <a:defRPr/>
              </a:pPr>
              <a:t>12</a:t>
            </a:fld>
            <a:endParaRPr lang="en-US" dirty="0"/>
          </a:p>
        </p:txBody>
      </p:sp>
    </p:spTree>
    <p:extLst>
      <p:ext uri="{BB962C8B-B14F-4D97-AF65-F5344CB8AC3E}">
        <p14:creationId xmlns:p14="http://schemas.microsoft.com/office/powerpoint/2010/main" val="380767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9702" indent="-229702" eaLnBrk="1" hangingPunct="1">
              <a:spcBef>
                <a:spcPct val="0"/>
              </a:spcBef>
              <a:buFontTx/>
              <a:buAutoNum type="arabicPeriod"/>
            </a:pPr>
            <a:r>
              <a:rPr lang="en-US" altLang="en-US" dirty="0" smtClean="0"/>
              <a:t>Ask the question on the slide: What is the #1 reason that high school students give for doing well in school?  </a:t>
            </a:r>
          </a:p>
          <a:p>
            <a:pPr marL="229702" indent="-229702" eaLnBrk="1" hangingPunct="1">
              <a:spcBef>
                <a:spcPct val="0"/>
              </a:spcBef>
              <a:buFontTx/>
              <a:buAutoNum type="arabicPeriod"/>
            </a:pPr>
            <a:r>
              <a:rPr lang="en-US" altLang="en-US" dirty="0" smtClean="0"/>
              <a:t>Have participants share their thoughts. Take two or three comments.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8222" eaLnBrk="0" hangingPunct="0">
              <a:defRPr>
                <a:solidFill>
                  <a:schemeClr val="tx1"/>
                </a:solidFill>
                <a:latin typeface="Arial" charset="0"/>
                <a:ea typeface="ヒラギノ角ゴ Pro W3" pitchFamily="-64" charset="-128"/>
              </a:defRPr>
            </a:lvl1pPr>
            <a:lvl2pPr marL="757048" indent="-291172" defTabSz="938222" eaLnBrk="0" hangingPunct="0">
              <a:defRPr>
                <a:solidFill>
                  <a:schemeClr val="tx1"/>
                </a:solidFill>
                <a:latin typeface="Arial" charset="0"/>
                <a:ea typeface="ヒラギノ角ゴ Pro W3" pitchFamily="-64" charset="-128"/>
              </a:defRPr>
            </a:lvl2pPr>
            <a:lvl3pPr marL="1164688" indent="-232938" defTabSz="938222" eaLnBrk="0" hangingPunct="0">
              <a:defRPr>
                <a:solidFill>
                  <a:schemeClr val="tx1"/>
                </a:solidFill>
                <a:latin typeface="Arial" charset="0"/>
                <a:ea typeface="ヒラギノ角ゴ Pro W3" pitchFamily="-64" charset="-128"/>
              </a:defRPr>
            </a:lvl3pPr>
            <a:lvl4pPr marL="1630564" indent="-232938" defTabSz="938222" eaLnBrk="0" hangingPunct="0">
              <a:defRPr>
                <a:solidFill>
                  <a:schemeClr val="tx1"/>
                </a:solidFill>
                <a:latin typeface="Arial" charset="0"/>
                <a:ea typeface="ヒラギノ角ゴ Pro W3" pitchFamily="-64" charset="-128"/>
              </a:defRPr>
            </a:lvl4pPr>
            <a:lvl5pPr marL="2096439" indent="-232938" defTabSz="938222" eaLnBrk="0" hangingPunct="0">
              <a:defRPr>
                <a:solidFill>
                  <a:schemeClr val="tx1"/>
                </a:solidFill>
                <a:latin typeface="Arial" charset="0"/>
                <a:ea typeface="ヒラギノ角ゴ Pro W3" pitchFamily="-64" charset="-128"/>
              </a:defRPr>
            </a:lvl5pPr>
            <a:lvl6pPr marL="2562314" indent="-232938" defTabSz="938222" eaLnBrk="0" fontAlgn="base" hangingPunct="0">
              <a:spcBef>
                <a:spcPct val="0"/>
              </a:spcBef>
              <a:spcAft>
                <a:spcPct val="0"/>
              </a:spcAft>
              <a:defRPr>
                <a:solidFill>
                  <a:schemeClr val="tx1"/>
                </a:solidFill>
                <a:latin typeface="Arial" charset="0"/>
                <a:ea typeface="ヒラギノ角ゴ Pro W3" pitchFamily="-64" charset="-128"/>
              </a:defRPr>
            </a:lvl6pPr>
            <a:lvl7pPr marL="3028189" indent="-232938" defTabSz="938222" eaLnBrk="0" fontAlgn="base" hangingPunct="0">
              <a:spcBef>
                <a:spcPct val="0"/>
              </a:spcBef>
              <a:spcAft>
                <a:spcPct val="0"/>
              </a:spcAft>
              <a:defRPr>
                <a:solidFill>
                  <a:schemeClr val="tx1"/>
                </a:solidFill>
                <a:latin typeface="Arial" charset="0"/>
                <a:ea typeface="ヒラギノ角ゴ Pro W3" pitchFamily="-64" charset="-128"/>
              </a:defRPr>
            </a:lvl7pPr>
            <a:lvl8pPr marL="3494065" indent="-232938" defTabSz="938222" eaLnBrk="0" fontAlgn="base" hangingPunct="0">
              <a:spcBef>
                <a:spcPct val="0"/>
              </a:spcBef>
              <a:spcAft>
                <a:spcPct val="0"/>
              </a:spcAft>
              <a:defRPr>
                <a:solidFill>
                  <a:schemeClr val="tx1"/>
                </a:solidFill>
                <a:latin typeface="Arial" charset="0"/>
                <a:ea typeface="ヒラギノ角ゴ Pro W3" pitchFamily="-64" charset="-128"/>
              </a:defRPr>
            </a:lvl8pPr>
            <a:lvl9pPr marL="3959941" indent="-232938" defTabSz="938222"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fld id="{E97E3231-1819-4D47-BE08-21E2B9BF4B0E}" type="slidenum">
              <a:rPr lang="en-US" altLang="en-US">
                <a:solidFill>
                  <a:prstClr val="black"/>
                </a:solidFill>
                <a:latin typeface="Calibri" pitchFamily="34" charset="0"/>
              </a:rPr>
              <a:pPr eaLnBrk="1" hangingPunct="1"/>
              <a:t>15</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153860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9702" indent="-229702">
              <a:buFontTx/>
              <a:buAutoNum type="arabicPeriod"/>
            </a:pPr>
            <a:r>
              <a:rPr lang="en-US" altLang="en-US" dirty="0" smtClean="0"/>
              <a:t>As you can see, “what is visible”, just as with the iceberg, gives us some information about a person, however, “what is invisible”, that which we do not  see, is information that helps us to get to know the individual.</a:t>
            </a:r>
          </a:p>
          <a:p>
            <a:pPr marL="229702" indent="-229702">
              <a:buFontTx/>
              <a:buAutoNum type="arabicPeriod"/>
            </a:pPr>
            <a:r>
              <a:rPr lang="en-US" altLang="en-US" dirty="0" smtClean="0"/>
              <a:t>Too often, we make assumptions about a person based on what is visible and how that information fits in our stereotyping. </a:t>
            </a:r>
          </a:p>
          <a:p>
            <a:pPr marL="229702" indent="-229702">
              <a:buFontTx/>
              <a:buAutoNum type="arabicPeriod"/>
            </a:pPr>
            <a:r>
              <a:rPr lang="en-US" altLang="en-US" dirty="0" smtClean="0"/>
              <a:t>When we interact with people and listen to them, we learn more about how unique they are.</a:t>
            </a:r>
          </a:p>
        </p:txBody>
      </p:sp>
    </p:spTree>
    <p:extLst>
      <p:ext uri="{BB962C8B-B14F-4D97-AF65-F5344CB8AC3E}">
        <p14:creationId xmlns:p14="http://schemas.microsoft.com/office/powerpoint/2010/main" val="400684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9702" indent="-229702" eaLnBrk="1" hangingPunct="1">
              <a:spcBef>
                <a:spcPct val="0"/>
              </a:spcBef>
              <a:buFontTx/>
              <a:buAutoNum type="arabicPeriod"/>
            </a:pPr>
            <a:r>
              <a:rPr lang="en-US" altLang="en-US" dirty="0" smtClean="0"/>
              <a:t>Ask the question on the slide: What is the #1 reason that high school students give for doing well in school?  </a:t>
            </a:r>
          </a:p>
          <a:p>
            <a:pPr marL="229702" indent="-229702" eaLnBrk="1" hangingPunct="1">
              <a:spcBef>
                <a:spcPct val="0"/>
              </a:spcBef>
              <a:buFontTx/>
              <a:buAutoNum type="arabicPeriod"/>
            </a:pPr>
            <a:r>
              <a:rPr lang="en-US" altLang="en-US" dirty="0" smtClean="0"/>
              <a:t>Have participants share their thoughts. Take two or three comments.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8222" eaLnBrk="0" hangingPunct="0">
              <a:defRPr>
                <a:solidFill>
                  <a:schemeClr val="tx1"/>
                </a:solidFill>
                <a:latin typeface="Arial" charset="0"/>
                <a:ea typeface="ヒラギノ角ゴ Pro W3" pitchFamily="-64" charset="-128"/>
              </a:defRPr>
            </a:lvl1pPr>
            <a:lvl2pPr marL="757048" indent="-291172" defTabSz="938222" eaLnBrk="0" hangingPunct="0">
              <a:defRPr>
                <a:solidFill>
                  <a:schemeClr val="tx1"/>
                </a:solidFill>
                <a:latin typeface="Arial" charset="0"/>
                <a:ea typeface="ヒラギノ角ゴ Pro W3" pitchFamily="-64" charset="-128"/>
              </a:defRPr>
            </a:lvl2pPr>
            <a:lvl3pPr marL="1164688" indent="-232938" defTabSz="938222" eaLnBrk="0" hangingPunct="0">
              <a:defRPr>
                <a:solidFill>
                  <a:schemeClr val="tx1"/>
                </a:solidFill>
                <a:latin typeface="Arial" charset="0"/>
                <a:ea typeface="ヒラギノ角ゴ Pro W3" pitchFamily="-64" charset="-128"/>
              </a:defRPr>
            </a:lvl3pPr>
            <a:lvl4pPr marL="1630564" indent="-232938" defTabSz="938222" eaLnBrk="0" hangingPunct="0">
              <a:defRPr>
                <a:solidFill>
                  <a:schemeClr val="tx1"/>
                </a:solidFill>
                <a:latin typeface="Arial" charset="0"/>
                <a:ea typeface="ヒラギノ角ゴ Pro W3" pitchFamily="-64" charset="-128"/>
              </a:defRPr>
            </a:lvl4pPr>
            <a:lvl5pPr marL="2096439" indent="-232938" defTabSz="938222" eaLnBrk="0" hangingPunct="0">
              <a:defRPr>
                <a:solidFill>
                  <a:schemeClr val="tx1"/>
                </a:solidFill>
                <a:latin typeface="Arial" charset="0"/>
                <a:ea typeface="ヒラギノ角ゴ Pro W3" pitchFamily="-64" charset="-128"/>
              </a:defRPr>
            </a:lvl5pPr>
            <a:lvl6pPr marL="2562314" indent="-232938" defTabSz="938222" eaLnBrk="0" fontAlgn="base" hangingPunct="0">
              <a:spcBef>
                <a:spcPct val="0"/>
              </a:spcBef>
              <a:spcAft>
                <a:spcPct val="0"/>
              </a:spcAft>
              <a:defRPr>
                <a:solidFill>
                  <a:schemeClr val="tx1"/>
                </a:solidFill>
                <a:latin typeface="Arial" charset="0"/>
                <a:ea typeface="ヒラギノ角ゴ Pro W3" pitchFamily="-64" charset="-128"/>
              </a:defRPr>
            </a:lvl6pPr>
            <a:lvl7pPr marL="3028189" indent="-232938" defTabSz="938222" eaLnBrk="0" fontAlgn="base" hangingPunct="0">
              <a:spcBef>
                <a:spcPct val="0"/>
              </a:spcBef>
              <a:spcAft>
                <a:spcPct val="0"/>
              </a:spcAft>
              <a:defRPr>
                <a:solidFill>
                  <a:schemeClr val="tx1"/>
                </a:solidFill>
                <a:latin typeface="Arial" charset="0"/>
                <a:ea typeface="ヒラギノ角ゴ Pro W3" pitchFamily="-64" charset="-128"/>
              </a:defRPr>
            </a:lvl7pPr>
            <a:lvl8pPr marL="3494065" indent="-232938" defTabSz="938222" eaLnBrk="0" fontAlgn="base" hangingPunct="0">
              <a:spcBef>
                <a:spcPct val="0"/>
              </a:spcBef>
              <a:spcAft>
                <a:spcPct val="0"/>
              </a:spcAft>
              <a:defRPr>
                <a:solidFill>
                  <a:schemeClr val="tx1"/>
                </a:solidFill>
                <a:latin typeface="Arial" charset="0"/>
                <a:ea typeface="ヒラギノ角ゴ Pro W3" pitchFamily="-64" charset="-128"/>
              </a:defRPr>
            </a:lvl8pPr>
            <a:lvl9pPr marL="3959941" indent="-232938" defTabSz="938222"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fontAlgn="base" hangingPunct="1">
              <a:spcBef>
                <a:spcPct val="0"/>
              </a:spcBef>
              <a:spcAft>
                <a:spcPct val="0"/>
              </a:spcAft>
            </a:pPr>
            <a:fld id="{E97E3231-1819-4D47-BE08-21E2B9BF4B0E}" type="slidenum">
              <a:rPr lang="en-US" altLang="en-US" smtClean="0">
                <a:latin typeface="Calibri" pitchFamily="34" charset="0"/>
              </a:rPr>
              <a:pPr eaLnBrk="1" fontAlgn="base" hangingPunct="1">
                <a:spcBef>
                  <a:spcPct val="0"/>
                </a:spcBef>
                <a:spcAft>
                  <a:spcPct val="0"/>
                </a:spcAft>
              </a:pPr>
              <a:t>17</a:t>
            </a:fld>
            <a:endParaRPr lang="en-US" altLang="en-US" dirty="0" smtClean="0">
              <a:latin typeface="Calibri" pitchFamily="34" charset="0"/>
            </a:endParaRPr>
          </a:p>
        </p:txBody>
      </p:sp>
    </p:spTree>
    <p:extLst>
      <p:ext uri="{BB962C8B-B14F-4D97-AF65-F5344CB8AC3E}">
        <p14:creationId xmlns:p14="http://schemas.microsoft.com/office/powerpoint/2010/main" val="980000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05200" y="2130425"/>
            <a:ext cx="5181600" cy="1470025"/>
          </a:xfrm>
        </p:spPr>
        <p:txBody>
          <a:bodyPr/>
          <a:lstStyle>
            <a:lvl1pPr>
              <a:defRPr sz="4000">
                <a:solidFill>
                  <a:srgbClr val="C5E399"/>
                </a:solidFill>
              </a:defRPr>
            </a:lvl1pPr>
          </a:lstStyle>
          <a:p>
            <a:pPr lvl="0"/>
            <a:r>
              <a:rPr lang="en-US" noProof="0" smtClean="0"/>
              <a:t>Click to edit Master title style</a:t>
            </a:r>
          </a:p>
        </p:txBody>
      </p:sp>
      <p:sp>
        <p:nvSpPr>
          <p:cNvPr id="6147" name="Rectangle 3"/>
          <p:cNvSpPr>
            <a:spLocks noGrp="1" noChangeArrowheads="1"/>
          </p:cNvSpPr>
          <p:nvPr>
            <p:ph type="subTitle" idx="1"/>
          </p:nvPr>
        </p:nvSpPr>
        <p:spPr>
          <a:xfrm>
            <a:off x="3505200" y="3581400"/>
            <a:ext cx="5181600" cy="838200"/>
          </a:xfrm>
        </p:spPr>
        <p:txBody>
          <a:bodyPr/>
          <a:lstStyle>
            <a:lvl1pPr marL="0" indent="0">
              <a:buFontTx/>
              <a:buNone/>
              <a:defRPr>
                <a:solidFill>
                  <a:schemeClr val="bg1"/>
                </a:solidFill>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dirty="0"/>
          </a:p>
        </p:txBody>
      </p:sp>
      <p:sp>
        <p:nvSpPr>
          <p:cNvPr id="5" name="Rectangle 5"/>
          <p:cNvSpPr>
            <a:spLocks noGrp="1" noChangeArrowheads="1"/>
          </p:cNvSpPr>
          <p:nvPr>
            <p:ph type="ftr" sz="quarter" idx="11"/>
          </p:nvPr>
        </p:nvSpPr>
        <p:spPr/>
        <p:txBody>
          <a:bodyPr/>
          <a:lstStyle>
            <a:lvl1pPr>
              <a:defRPr smtClean="0"/>
            </a:lvl1pPr>
          </a:lstStyle>
          <a:p>
            <a:pPr>
              <a:defRPr/>
            </a:pPr>
            <a:endParaRPr lang="en-US" dirty="0"/>
          </a:p>
        </p:txBody>
      </p:sp>
      <p:sp>
        <p:nvSpPr>
          <p:cNvPr id="6" name="Rectangle 6"/>
          <p:cNvSpPr>
            <a:spLocks noGrp="1" noChangeArrowheads="1"/>
          </p:cNvSpPr>
          <p:nvPr>
            <p:ph type="sldNum" sz="quarter" idx="12"/>
          </p:nvPr>
        </p:nvSpPr>
        <p:spPr/>
        <p:txBody>
          <a:bodyPr/>
          <a:lstStyle>
            <a:lvl1pPr>
              <a:defRPr smtClean="0"/>
            </a:lvl1pPr>
          </a:lstStyle>
          <a:p>
            <a:pPr>
              <a:defRPr/>
            </a:pPr>
            <a:fld id="{13A85D60-5EAB-442C-BDB8-B5F08F81C0DA}" type="slidenum">
              <a:rPr lang="en-US"/>
              <a:pPr>
                <a:defRPr/>
              </a:pPr>
              <a:t>‹#›</a:t>
            </a:fld>
            <a:endParaRPr lang="en-US" dirty="0"/>
          </a:p>
        </p:txBody>
      </p:sp>
    </p:spTree>
    <p:extLst>
      <p:ext uri="{BB962C8B-B14F-4D97-AF65-F5344CB8AC3E}">
        <p14:creationId xmlns:p14="http://schemas.microsoft.com/office/powerpoint/2010/main" val="3704726119"/>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E14BAB-F3D7-475F-9538-65F5860D553C}" type="slidenum">
              <a:rPr lang="en-US"/>
              <a:pPr>
                <a:defRPr/>
              </a:pPr>
              <a:t>‹#›</a:t>
            </a:fld>
            <a:endParaRPr lang="en-US" dirty="0"/>
          </a:p>
        </p:txBody>
      </p:sp>
    </p:spTree>
    <p:extLst>
      <p:ext uri="{BB962C8B-B14F-4D97-AF65-F5344CB8AC3E}">
        <p14:creationId xmlns:p14="http://schemas.microsoft.com/office/powerpoint/2010/main" val="419788267"/>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295400"/>
            <a:ext cx="22860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295400"/>
            <a:ext cx="67056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B1A898D-960E-4E0E-BB2C-2019FC51FDBC}" type="slidenum">
              <a:rPr lang="en-US"/>
              <a:pPr>
                <a:defRPr/>
              </a:pPr>
              <a:t>‹#›</a:t>
            </a:fld>
            <a:endParaRPr lang="en-US" dirty="0"/>
          </a:p>
        </p:txBody>
      </p:sp>
    </p:spTree>
    <p:extLst>
      <p:ext uri="{BB962C8B-B14F-4D97-AF65-F5344CB8AC3E}">
        <p14:creationId xmlns:p14="http://schemas.microsoft.com/office/powerpoint/2010/main" val="1450210128"/>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0" y="3505200"/>
            <a:ext cx="4800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295400"/>
            <a:ext cx="2057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9800" y="1295400"/>
            <a:ext cx="2057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11B05D4-AF54-4B86-AD3D-9ED335DB635A}" type="slidenum">
              <a:rPr lang="en-US"/>
              <a:pPr>
                <a:defRPr/>
              </a:pPr>
              <a:t>‹#›</a:t>
            </a:fld>
            <a:endParaRPr lang="en-US" dirty="0"/>
          </a:p>
        </p:txBody>
      </p:sp>
    </p:spTree>
    <p:extLst>
      <p:ext uri="{BB962C8B-B14F-4D97-AF65-F5344CB8AC3E}">
        <p14:creationId xmlns:p14="http://schemas.microsoft.com/office/powerpoint/2010/main" val="3033664752"/>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0" y="3505200"/>
            <a:ext cx="4800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295400"/>
            <a:ext cx="2057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209800" y="1295400"/>
            <a:ext cx="2057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09800" y="3505200"/>
            <a:ext cx="2057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DDCF829F-2C50-4B50-B1CF-4659FD40E1CF}" type="slidenum">
              <a:rPr lang="en-US"/>
              <a:pPr>
                <a:defRPr/>
              </a:pPr>
              <a:t>‹#›</a:t>
            </a:fld>
            <a:endParaRPr lang="en-US" dirty="0"/>
          </a:p>
        </p:txBody>
      </p:sp>
    </p:spTree>
    <p:extLst>
      <p:ext uri="{BB962C8B-B14F-4D97-AF65-F5344CB8AC3E}">
        <p14:creationId xmlns:p14="http://schemas.microsoft.com/office/powerpoint/2010/main" val="2070758081"/>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52400" y="3505200"/>
            <a:ext cx="5105400" cy="6858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3695013288"/>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22EAE2-D0A3-4F7B-8E9E-9C6337A0B093}" type="datetime1">
              <a:rPr lang="en-US">
                <a:solidFill>
                  <a:srgbClr val="000000"/>
                </a:solidFill>
              </a:rPr>
              <a:pPr>
                <a:defRPr/>
              </a:pPr>
              <a:t>11/5/2013</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AE309-48B6-4BC3-B91B-74500EDB58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4303379"/>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0949FE5-E5AC-41A4-9469-30EB336FC85E}" type="datetime1">
              <a:rPr lang="en-US">
                <a:solidFill>
                  <a:srgbClr val="000000"/>
                </a:solidFill>
              </a:rPr>
              <a:pPr>
                <a:defRPr/>
              </a:pPr>
              <a:t>11/5/2013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681834-2549-42A0-9C42-BA6E4FC157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691392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0E1620-98E4-40F3-85FA-003BFF74E9D3}" type="datetime1">
              <a:rPr lang="en-US">
                <a:solidFill>
                  <a:srgbClr val="000000"/>
                </a:solidFill>
              </a:rPr>
              <a:pPr>
                <a:defRPr/>
              </a:pPr>
              <a:t>11/5/2013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6BDF08-C687-4B73-967A-F49D9EB6A0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1970690"/>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6F3C730-D4F0-4392-9D5C-6CCCD2D8EAAC}" type="datetime1">
              <a:rPr lang="en-US">
                <a:solidFill>
                  <a:srgbClr val="000000"/>
                </a:solidFill>
              </a:rPr>
              <a:pPr>
                <a:defRPr/>
              </a:pPr>
              <a:t>11/5/2013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620660-AC0E-4013-B67F-31BFF8A369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2960057"/>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48CEE6B-80F5-4DAD-969F-9F25639F4157}" type="datetime1">
              <a:rPr lang="en-US">
                <a:solidFill>
                  <a:srgbClr val="000000"/>
                </a:solidFill>
              </a:rPr>
              <a:pPr>
                <a:defRPr/>
              </a:pPr>
              <a:t>11/5/2013</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13D6BE-B263-4268-96E8-CB8D286275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224122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D3C5B7B-9DD2-49CA-88F2-583E9EB18CA4}" type="slidenum">
              <a:rPr lang="en-US"/>
              <a:pPr>
                <a:defRPr/>
              </a:pPr>
              <a:t>‹#›</a:t>
            </a:fld>
            <a:endParaRPr lang="en-US" dirty="0"/>
          </a:p>
        </p:txBody>
      </p:sp>
    </p:spTree>
    <p:extLst>
      <p:ext uri="{BB962C8B-B14F-4D97-AF65-F5344CB8AC3E}">
        <p14:creationId xmlns:p14="http://schemas.microsoft.com/office/powerpoint/2010/main" val="211972241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EED50C1-0080-4160-AA00-7260DEEFB37F}" type="datetime1">
              <a:rPr lang="en-US">
                <a:solidFill>
                  <a:srgbClr val="000000"/>
                </a:solidFill>
              </a:rPr>
              <a:pPr>
                <a:defRPr/>
              </a:pPr>
              <a:t>11/5/2013</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1749B7-FCD8-448A-A183-97D87FAC9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054329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6F3CA17-B709-491E-A272-59EA13684A3C}" type="datetime1">
              <a:rPr lang="en-US">
                <a:solidFill>
                  <a:srgbClr val="000000"/>
                </a:solidFill>
              </a:rPr>
              <a:pPr>
                <a:defRPr/>
              </a:pPr>
              <a:t>11/5/2013</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284A1F-8048-43E2-8E2A-4AB26A1F2C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53560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9D9496-196B-43FB-9D7D-C4BA5C607C5A}" type="datetime1">
              <a:rPr lang="en-US">
                <a:solidFill>
                  <a:srgbClr val="000000"/>
                </a:solidFill>
              </a:rPr>
              <a:pPr>
                <a:defRPr/>
              </a:pPr>
              <a:t>11/5/2013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0F0706-09CB-4D5E-928D-E3B08B3D83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0908858"/>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76E9D12-F518-4842-A7CC-2293B663798D}" type="datetime1">
              <a:rPr lang="en-US">
                <a:solidFill>
                  <a:srgbClr val="000000"/>
                </a:solidFill>
              </a:rPr>
              <a:pPr>
                <a:defRPr/>
              </a:pPr>
              <a:t>11/5/2013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8DEE59-89F6-4FB4-9D88-26AE639D36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8172321"/>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5F68549-67BB-4093-890B-343A7C333458}" type="datetime1">
              <a:rPr lang="en-US">
                <a:solidFill>
                  <a:srgbClr val="000000"/>
                </a:solidFill>
              </a:rPr>
              <a:pPr>
                <a:defRPr/>
              </a:pPr>
              <a:t>11/5/2013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E8575-5097-40AB-9C42-747A8C9F3A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6106705"/>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95745D8-7F46-40D4-8F6D-34B99E2E729B}" type="datetime1">
              <a:rPr lang="en-US">
                <a:solidFill>
                  <a:srgbClr val="000000"/>
                </a:solidFill>
              </a:rPr>
              <a:pPr>
                <a:defRPr/>
              </a:pPr>
              <a:t>11/5/2013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DCA583-DCB8-4E6F-A8AF-212AC7A542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8181843"/>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274763" y="185738"/>
            <a:ext cx="7772400" cy="1470025"/>
          </a:xfrm>
        </p:spPr>
        <p:txBody>
          <a:bodyPr/>
          <a:lstStyle>
            <a:lvl1pPr algn="ctr">
              <a:defRPr/>
            </a:lvl1pPr>
          </a:lstStyle>
          <a:p>
            <a:r>
              <a:rPr lang="en-US" smtClean="0"/>
              <a:t>Click to edit Master title style</a:t>
            </a:r>
            <a:endParaRPr lang="en-US"/>
          </a:p>
        </p:txBody>
      </p:sp>
      <p:sp>
        <p:nvSpPr>
          <p:cNvPr id="39939" name="Rectangle 3"/>
          <p:cNvSpPr>
            <a:spLocks noGrp="1" noChangeArrowheads="1"/>
          </p:cNvSpPr>
          <p:nvPr>
            <p:ph type="subTitle" idx="1"/>
          </p:nvPr>
        </p:nvSpPr>
        <p:spPr>
          <a:xfrm>
            <a:off x="1960563" y="1908175"/>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C4722B5-DBBB-4A36-AB0A-5F77F51CE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887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CF43-302F-4221-B624-FC5C7C75A2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3103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8A6BC-7DDC-4F8E-93F0-3D636D49A3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3595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79625"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81650"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ED0AF7-2885-4916-A2AD-2600349E10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103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F930A4-9E8F-4212-8E0A-7AD45FD2D8A2}" type="slidenum">
              <a:rPr lang="en-US"/>
              <a:pPr>
                <a:defRPr/>
              </a:pPr>
              <a:t>‹#›</a:t>
            </a:fld>
            <a:endParaRPr lang="en-US" dirty="0"/>
          </a:p>
        </p:txBody>
      </p:sp>
    </p:spTree>
    <p:extLst>
      <p:ext uri="{BB962C8B-B14F-4D97-AF65-F5344CB8AC3E}">
        <p14:creationId xmlns:p14="http://schemas.microsoft.com/office/powerpoint/2010/main" val="11727698"/>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FC6D54-F54C-4AD8-88C7-4A3A3E87A0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5922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C972DA-39DA-467D-A321-1DE5D14172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2497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B8CD65-6A1F-4096-8B28-A745808EB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534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BE493D-FB16-41B7-A946-826633855F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9396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DA71A8-6176-4121-8B33-C92389463C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3420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86C819-07E8-4ED3-8981-E7CA970DE3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1032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363" y="274638"/>
            <a:ext cx="17129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9625" y="274638"/>
            <a:ext cx="49863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DEE4B-0BA7-4705-BC23-D1BB05487B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2008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274763" y="185738"/>
            <a:ext cx="7772400" cy="1470025"/>
          </a:xfrm>
        </p:spPr>
        <p:txBody>
          <a:bodyPr/>
          <a:lstStyle>
            <a:lvl1pPr algn="ctr">
              <a:defRPr/>
            </a:lvl1pPr>
          </a:lstStyle>
          <a:p>
            <a:r>
              <a:rPr lang="en-US" smtClean="0"/>
              <a:t>Click to edit Master title style</a:t>
            </a:r>
            <a:endParaRPr lang="en-US"/>
          </a:p>
        </p:txBody>
      </p:sp>
      <p:sp>
        <p:nvSpPr>
          <p:cNvPr id="39939" name="Rectangle 3"/>
          <p:cNvSpPr>
            <a:spLocks noGrp="1" noChangeArrowheads="1"/>
          </p:cNvSpPr>
          <p:nvPr>
            <p:ph type="subTitle" idx="1"/>
          </p:nvPr>
        </p:nvSpPr>
        <p:spPr>
          <a:xfrm>
            <a:off x="1960563" y="1908175"/>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C4722B5-DBBB-4A36-AB0A-5F77F51CE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9317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CF43-302F-4221-B624-FC5C7C75A2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397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8A6BC-7DDC-4F8E-93F0-3D636D49A3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7783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295400"/>
            <a:ext cx="2057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9800" y="1295400"/>
            <a:ext cx="2057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9E77758-FCD1-4B34-B12D-00E1F7DEDFA2}" type="slidenum">
              <a:rPr lang="en-US"/>
              <a:pPr>
                <a:defRPr/>
              </a:pPr>
              <a:t>‹#›</a:t>
            </a:fld>
            <a:endParaRPr lang="en-US" dirty="0"/>
          </a:p>
        </p:txBody>
      </p:sp>
    </p:spTree>
    <p:extLst>
      <p:ext uri="{BB962C8B-B14F-4D97-AF65-F5344CB8AC3E}">
        <p14:creationId xmlns:p14="http://schemas.microsoft.com/office/powerpoint/2010/main" val="3147895060"/>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79625"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81650"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ED0AF7-2885-4916-A2AD-2600349E10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9816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FC6D54-F54C-4AD8-88C7-4A3A3E87A0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168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C972DA-39DA-467D-A321-1DE5D14172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396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B8CD65-6A1F-4096-8B28-A745808EB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7859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BE493D-FB16-41B7-A946-826633855F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1916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DA71A8-6176-4121-8B33-C92389463C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486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86C819-07E8-4ED3-8981-E7CA970DE3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1494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363" y="274638"/>
            <a:ext cx="17129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9625" y="274638"/>
            <a:ext cx="49863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DEE4B-0BA7-4705-BC23-D1BB05487B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3681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274763" y="185738"/>
            <a:ext cx="7772400" cy="1470025"/>
          </a:xfrm>
        </p:spPr>
        <p:txBody>
          <a:bodyPr/>
          <a:lstStyle>
            <a:lvl1pPr algn="ctr">
              <a:defRPr/>
            </a:lvl1pPr>
          </a:lstStyle>
          <a:p>
            <a:r>
              <a:rPr lang="en-US" smtClean="0"/>
              <a:t>Click to edit Master title style</a:t>
            </a:r>
            <a:endParaRPr lang="en-US"/>
          </a:p>
        </p:txBody>
      </p:sp>
      <p:sp>
        <p:nvSpPr>
          <p:cNvPr id="39939" name="Rectangle 3"/>
          <p:cNvSpPr>
            <a:spLocks noGrp="1" noChangeArrowheads="1"/>
          </p:cNvSpPr>
          <p:nvPr>
            <p:ph type="subTitle" idx="1"/>
          </p:nvPr>
        </p:nvSpPr>
        <p:spPr>
          <a:xfrm>
            <a:off x="1960563" y="1908175"/>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C4722B5-DBBB-4A36-AB0A-5F77F51CE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9869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CF43-302F-4221-B624-FC5C7C75A2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934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2D5D84A-D452-4E46-ADB7-B48B97BE7036}" type="slidenum">
              <a:rPr lang="en-US"/>
              <a:pPr>
                <a:defRPr/>
              </a:pPr>
              <a:t>‹#›</a:t>
            </a:fld>
            <a:endParaRPr lang="en-US" dirty="0"/>
          </a:p>
        </p:txBody>
      </p:sp>
    </p:spTree>
    <p:extLst>
      <p:ext uri="{BB962C8B-B14F-4D97-AF65-F5344CB8AC3E}">
        <p14:creationId xmlns:p14="http://schemas.microsoft.com/office/powerpoint/2010/main" val="3365935113"/>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8A6BC-7DDC-4F8E-93F0-3D636D49A3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8711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79625"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81650"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ED0AF7-2885-4916-A2AD-2600349E10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6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FC6D54-F54C-4AD8-88C7-4A3A3E87A0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1196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C972DA-39DA-467D-A321-1DE5D14172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686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B8CD65-6A1F-4096-8B28-A745808EB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397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BE493D-FB16-41B7-A946-826633855F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9625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DA71A8-6176-4121-8B33-C92389463C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7063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86C819-07E8-4ED3-8981-E7CA970DE3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343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363" y="274638"/>
            <a:ext cx="17129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9625" y="274638"/>
            <a:ext cx="49863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DEE4B-0BA7-4705-BC23-D1BB05487B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047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A2FEBD7-8BE7-407C-BE55-3D1A73D80DCE}" type="slidenum">
              <a:rPr lang="en-US"/>
              <a:pPr>
                <a:defRPr/>
              </a:pPr>
              <a:t>‹#›</a:t>
            </a:fld>
            <a:endParaRPr lang="en-US" dirty="0"/>
          </a:p>
        </p:txBody>
      </p:sp>
    </p:spTree>
    <p:extLst>
      <p:ext uri="{BB962C8B-B14F-4D97-AF65-F5344CB8AC3E}">
        <p14:creationId xmlns:p14="http://schemas.microsoft.com/office/powerpoint/2010/main" val="204446269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55ABDEF-2919-4E33-B639-AE4D0CC0C864}" type="slidenum">
              <a:rPr lang="en-US"/>
              <a:pPr>
                <a:defRPr/>
              </a:pPr>
              <a:t>‹#›</a:t>
            </a:fld>
            <a:endParaRPr lang="en-US" dirty="0"/>
          </a:p>
        </p:txBody>
      </p:sp>
    </p:spTree>
    <p:extLst>
      <p:ext uri="{BB962C8B-B14F-4D97-AF65-F5344CB8AC3E}">
        <p14:creationId xmlns:p14="http://schemas.microsoft.com/office/powerpoint/2010/main" val="79617247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A88C55-B5DD-4BC8-BCDA-B48B472C8E1C}" type="slidenum">
              <a:rPr lang="en-US"/>
              <a:pPr>
                <a:defRPr/>
              </a:pPr>
              <a:t>‹#›</a:t>
            </a:fld>
            <a:endParaRPr lang="en-US" dirty="0"/>
          </a:p>
        </p:txBody>
      </p:sp>
    </p:spTree>
    <p:extLst>
      <p:ext uri="{BB962C8B-B14F-4D97-AF65-F5344CB8AC3E}">
        <p14:creationId xmlns:p14="http://schemas.microsoft.com/office/powerpoint/2010/main" val="311914501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0F947E-0971-4025-B3F2-8DC6F5DA6770}" type="slidenum">
              <a:rPr lang="en-US"/>
              <a:pPr>
                <a:defRPr/>
              </a:pPr>
              <a:t>‹#›</a:t>
            </a:fld>
            <a:endParaRPr lang="en-US" dirty="0"/>
          </a:p>
        </p:txBody>
      </p:sp>
    </p:spTree>
    <p:extLst>
      <p:ext uri="{BB962C8B-B14F-4D97-AF65-F5344CB8AC3E}">
        <p14:creationId xmlns:p14="http://schemas.microsoft.com/office/powerpoint/2010/main" val="1365699663"/>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43400" y="3505200"/>
            <a:ext cx="4800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0" y="1295400"/>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1CCB63B8-A90A-4874-9189-A7A5A5B4E6A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slow">
    <p:random/>
  </p:transition>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9812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5D43B518-0AAD-4205-B6EF-295FE4BA065A}" type="datetime1">
              <a:rPr lang="en-US" b="0">
                <a:solidFill>
                  <a:srgbClr val="000000"/>
                </a:solidFill>
              </a:rPr>
              <a:pPr>
                <a:defRPr/>
              </a:pPr>
              <a:t>11/5/2013</a:t>
            </a:fld>
            <a:endParaRPr lang="en-US" b="0"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b="0"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6E6-E05A-4208-80FB-563142D4C453}" type="slidenum">
              <a:rPr lang="en-US" b="0">
                <a:solidFill>
                  <a:srgbClr val="000000"/>
                </a:solidFill>
              </a:rPr>
              <a:pPr>
                <a:defRPr/>
              </a:pPr>
              <a:t>‹#›</a:t>
            </a:fld>
            <a:endParaRPr lang="en-US" b="0" dirty="0">
              <a:solidFill>
                <a:srgbClr val="000000"/>
              </a:solidFill>
            </a:endParaRPr>
          </a:p>
        </p:txBody>
      </p:sp>
    </p:spTree>
    <p:extLst>
      <p:ext uri="{BB962C8B-B14F-4D97-AF65-F5344CB8AC3E}">
        <p14:creationId xmlns:p14="http://schemas.microsoft.com/office/powerpoint/2010/main" val="29914993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slow">
    <p:random/>
  </p:transition>
  <p:hf sldNum="0"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Univers Condensed" pitchFamily="34" charset="0"/>
        </a:defRPr>
      </a:lvl2pPr>
      <a:lvl3pPr algn="l" rtl="0" eaLnBrk="0" fontAlgn="base" hangingPunct="0">
        <a:spcBef>
          <a:spcPct val="0"/>
        </a:spcBef>
        <a:spcAft>
          <a:spcPct val="0"/>
        </a:spcAft>
        <a:defRPr sz="4000">
          <a:solidFill>
            <a:schemeClr val="tx2"/>
          </a:solidFill>
          <a:latin typeface="Univers Condensed" pitchFamily="34" charset="0"/>
        </a:defRPr>
      </a:lvl3pPr>
      <a:lvl4pPr algn="l" rtl="0" eaLnBrk="0" fontAlgn="base" hangingPunct="0">
        <a:spcBef>
          <a:spcPct val="0"/>
        </a:spcBef>
        <a:spcAft>
          <a:spcPct val="0"/>
        </a:spcAft>
        <a:defRPr sz="4000">
          <a:solidFill>
            <a:schemeClr val="tx2"/>
          </a:solidFill>
          <a:latin typeface="Univers Condensed" pitchFamily="34" charset="0"/>
        </a:defRPr>
      </a:lvl4pPr>
      <a:lvl5pPr algn="l" rtl="0" eaLnBrk="0" fontAlgn="base" hangingPunct="0">
        <a:spcBef>
          <a:spcPct val="0"/>
        </a:spcBef>
        <a:spcAft>
          <a:spcPct val="0"/>
        </a:spcAft>
        <a:defRPr sz="4000">
          <a:solidFill>
            <a:schemeClr val="tx2"/>
          </a:solidFill>
          <a:latin typeface="Univers Condensed" pitchFamily="34" charset="0"/>
        </a:defRPr>
      </a:lvl5pPr>
      <a:lvl6pPr marL="457200" algn="l" rtl="0" fontAlgn="base">
        <a:spcBef>
          <a:spcPct val="0"/>
        </a:spcBef>
        <a:spcAft>
          <a:spcPct val="0"/>
        </a:spcAft>
        <a:defRPr sz="4000">
          <a:solidFill>
            <a:schemeClr val="tx2"/>
          </a:solidFill>
          <a:latin typeface="Univers Condensed" pitchFamily="34" charset="0"/>
        </a:defRPr>
      </a:lvl6pPr>
      <a:lvl7pPr marL="914400" algn="l" rtl="0" fontAlgn="base">
        <a:spcBef>
          <a:spcPct val="0"/>
        </a:spcBef>
        <a:spcAft>
          <a:spcPct val="0"/>
        </a:spcAft>
        <a:defRPr sz="4000">
          <a:solidFill>
            <a:schemeClr val="tx2"/>
          </a:solidFill>
          <a:latin typeface="Univers Condensed" pitchFamily="34" charset="0"/>
        </a:defRPr>
      </a:lvl7pPr>
      <a:lvl8pPr marL="1371600" algn="l" rtl="0" fontAlgn="base">
        <a:spcBef>
          <a:spcPct val="0"/>
        </a:spcBef>
        <a:spcAft>
          <a:spcPct val="0"/>
        </a:spcAft>
        <a:defRPr sz="4000">
          <a:solidFill>
            <a:schemeClr val="tx2"/>
          </a:solidFill>
          <a:latin typeface="Univers Condensed" pitchFamily="34" charset="0"/>
        </a:defRPr>
      </a:lvl8pPr>
      <a:lvl9pPr marL="1828800" algn="l" rtl="0" fontAlgn="base">
        <a:spcBef>
          <a:spcPct val="0"/>
        </a:spcBef>
        <a:spcAft>
          <a:spcPct val="0"/>
        </a:spcAft>
        <a:defRPr sz="4000">
          <a:solidFill>
            <a:schemeClr val="tx2"/>
          </a:solidFill>
          <a:latin typeface="Univers Condensed"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079625" y="274638"/>
            <a:ext cx="685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2079625" y="1600200"/>
            <a:ext cx="68516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411AB57-0A26-4526-8AB4-1F1CF9F3D457}" type="slidenum">
              <a:rPr lang="en-US" b="0">
                <a:solidFill>
                  <a:srgbClr val="000000"/>
                </a:solidFill>
                <a:ea typeface="ヒラギノ角ゴ Pro W3" pitchFamily="-64" charset="-128"/>
              </a:rPr>
              <a:pPr>
                <a:defRPr/>
              </a:pPr>
              <a:t>‹#›</a:t>
            </a:fld>
            <a:endParaRPr lang="en-US" b="0" dirty="0">
              <a:solidFill>
                <a:srgbClr val="000000"/>
              </a:solidFill>
              <a:ea typeface="ヒラギノ角ゴ Pro W3" pitchFamily="-64" charset="-128"/>
            </a:endParaRPr>
          </a:p>
        </p:txBody>
      </p:sp>
    </p:spTree>
    <p:extLst>
      <p:ext uri="{BB962C8B-B14F-4D97-AF65-F5344CB8AC3E}">
        <p14:creationId xmlns:p14="http://schemas.microsoft.com/office/powerpoint/2010/main" val="16708554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079625" y="274638"/>
            <a:ext cx="685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2079625" y="1600200"/>
            <a:ext cx="68516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411AB57-0A26-4526-8AB4-1F1CF9F3D457}" type="slidenum">
              <a:rPr lang="en-US" b="0">
                <a:solidFill>
                  <a:srgbClr val="000000"/>
                </a:solidFill>
                <a:ea typeface="ヒラギノ角ゴ Pro W3" pitchFamily="-64" charset="-128"/>
              </a:rPr>
              <a:pPr>
                <a:defRPr/>
              </a:pPr>
              <a:t>‹#›</a:t>
            </a:fld>
            <a:endParaRPr lang="en-US" b="0" dirty="0">
              <a:solidFill>
                <a:srgbClr val="000000"/>
              </a:solidFill>
              <a:ea typeface="ヒラギノ角ゴ Pro W3" pitchFamily="-64" charset="-128"/>
            </a:endParaRPr>
          </a:p>
        </p:txBody>
      </p:sp>
    </p:spTree>
    <p:extLst>
      <p:ext uri="{BB962C8B-B14F-4D97-AF65-F5344CB8AC3E}">
        <p14:creationId xmlns:p14="http://schemas.microsoft.com/office/powerpoint/2010/main" val="53656356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079625" y="274638"/>
            <a:ext cx="685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2079625" y="1600200"/>
            <a:ext cx="68516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b="0" dirty="0">
              <a:solidFill>
                <a:srgbClr val="000000"/>
              </a:solidFill>
              <a:ea typeface="ヒラギノ角ゴ Pro W3" pitchFamily="-6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411AB57-0A26-4526-8AB4-1F1CF9F3D457}" type="slidenum">
              <a:rPr lang="en-US" b="0">
                <a:solidFill>
                  <a:srgbClr val="000000"/>
                </a:solidFill>
                <a:ea typeface="ヒラギノ角ゴ Pro W3" pitchFamily="-64" charset="-128"/>
              </a:rPr>
              <a:pPr>
                <a:defRPr/>
              </a:pPr>
              <a:t>‹#›</a:t>
            </a:fld>
            <a:endParaRPr lang="en-US" b="0" dirty="0">
              <a:solidFill>
                <a:srgbClr val="000000"/>
              </a:solidFill>
              <a:ea typeface="ヒラギノ角ゴ Pro W3" pitchFamily="-64" charset="-128"/>
            </a:endParaRPr>
          </a:p>
        </p:txBody>
      </p:sp>
    </p:spTree>
    <p:extLst>
      <p:ext uri="{BB962C8B-B14F-4D97-AF65-F5344CB8AC3E}">
        <p14:creationId xmlns:p14="http://schemas.microsoft.com/office/powerpoint/2010/main" val="21052569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gif"/><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www.youtube.com/watch?v=rqAaZAW7RlA&amp;feature=related" TargetMode="External"/><Relationship Id="rId5" Type="http://schemas.openxmlformats.org/officeDocument/2006/relationships/image" Target="../media/image18.gif"/><Relationship Id="rId10" Type="http://schemas.openxmlformats.org/officeDocument/2006/relationships/image" Target="../media/image22.gif"/><Relationship Id="rId4" Type="http://schemas.openxmlformats.org/officeDocument/2006/relationships/hyperlink" Target="Club%20Rush%20Week%20Meeting%20Flyer%20Grayscale%202008-2009.doc" TargetMode="External"/><Relationship Id="rId9" Type="http://schemas.openxmlformats.org/officeDocument/2006/relationships/image" Target="../media/image21.gif"/></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gif"/><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www.joinstand.com/" TargetMode="External"/><Relationship Id="rId5" Type="http://schemas.openxmlformats.org/officeDocument/2006/relationships/image" Target="../media/image18.gif"/><Relationship Id="rId10" Type="http://schemas.openxmlformats.org/officeDocument/2006/relationships/image" Target="../media/image21.gif"/><Relationship Id="rId4" Type="http://schemas.openxmlformats.org/officeDocument/2006/relationships/hyperlink" Target="Club%20Rush%20Week%20Meeting%20Flyer%20Grayscale%202008-2009.doc" TargetMode="External"/><Relationship Id="rId9"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youtube.com/watch?v=d2HbLlJFB5c" TargetMode="External"/><Relationship Id="rId1" Type="http://schemas.openxmlformats.org/officeDocument/2006/relationships/slideLayout" Target="../slideLayouts/slideLayout54.xml"/><Relationship Id="rId4" Type="http://schemas.openxmlformats.org/officeDocument/2006/relationships/hyperlink" Target="../Documents/mrjeffrey_com_2011/STAND/Make%20It%20Better%20LOHS/2011-02-28%202021.wp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35aDn5_BTuk"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Documents/mrjeffrey_com_2011/STAND/Videos/Village%20of%20100%20People.m4v"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d2HbLlJFB5c" TargetMode="External"/><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hyperlink" Target="http://www.youtube.com/watch?v=35aDn5_BTuk" TargetMode="External"/><Relationship Id="rId7" Type="http://schemas.openxmlformats.org/officeDocument/2006/relationships/image" Target="../media/image50.gif"/><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49.gif"/><Relationship Id="rId11" Type="http://schemas.openxmlformats.org/officeDocument/2006/relationships/image" Target="../media/image53.gif"/><Relationship Id="rId5" Type="http://schemas.openxmlformats.org/officeDocument/2006/relationships/image" Target="../media/image48.gif"/><Relationship Id="rId10" Type="http://schemas.openxmlformats.org/officeDocument/2006/relationships/image" Target="../media/image52.gif"/><Relationship Id="rId4" Type="http://schemas.openxmlformats.org/officeDocument/2006/relationships/image" Target="../media/image47.gif"/><Relationship Id="rId9" Type="http://schemas.openxmlformats.org/officeDocument/2006/relationships/hyperlink" Target="http://www.joinstand.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200400" y="1349375"/>
            <a:ext cx="5181600" cy="1470025"/>
          </a:xfrm>
        </p:spPr>
        <p:txBody>
          <a:bodyPr/>
          <a:lstStyle/>
          <a:p>
            <a:pPr algn="r" eaLnBrk="1" hangingPunct="1"/>
            <a:endParaRPr lang="en-US" dirty="0" smtClean="0"/>
          </a:p>
        </p:txBody>
      </p:sp>
      <p:sp>
        <p:nvSpPr>
          <p:cNvPr id="5123" name="WordArt 6"/>
          <p:cNvSpPr>
            <a:spLocks noChangeArrowheads="1" noChangeShapeType="1"/>
          </p:cNvSpPr>
          <p:nvPr/>
        </p:nvSpPr>
        <p:spPr bwMode="auto">
          <a:xfrm>
            <a:off x="4343400" y="1066800"/>
            <a:ext cx="3276600" cy="493713"/>
          </a:xfrm>
          <a:prstGeom prst="rect">
            <a:avLst/>
          </a:prstGeom>
        </p:spPr>
        <p:txBody>
          <a:bodyPr wrap="none" fromWordArt="1">
            <a:prstTxWarp prst="textPlain">
              <a:avLst>
                <a:gd name="adj" fmla="val 50000"/>
              </a:avLst>
            </a:prstTxWarp>
          </a:bodyPr>
          <a:lstStyle/>
          <a:p>
            <a:pPr algn="ctr"/>
            <a:r>
              <a:rPr lang="en-US" sz="3600" kern="10" dirty="0">
                <a:ln w="12700" cap="sq">
                  <a:solidFill>
                    <a:srgbClr val="EAEAEA"/>
                  </a:solidFill>
                  <a:miter lim="800000"/>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STAND</a:t>
            </a:r>
          </a:p>
        </p:txBody>
      </p:sp>
      <p:sp>
        <p:nvSpPr>
          <p:cNvPr id="5124" name="WordArt 7"/>
          <p:cNvSpPr>
            <a:spLocks noChangeArrowheads="1" noChangeShapeType="1" noTextEdit="1"/>
          </p:cNvSpPr>
          <p:nvPr/>
        </p:nvSpPr>
        <p:spPr bwMode="auto">
          <a:xfrm>
            <a:off x="3657600" y="533400"/>
            <a:ext cx="4572000" cy="2286000"/>
          </a:xfrm>
          <a:prstGeom prst="rect">
            <a:avLst/>
          </a:prstGeom>
        </p:spPr>
        <p:txBody>
          <a:bodyPr spcFirstLastPara="1" wrap="none" fromWordArt="1">
            <a:prstTxWarp prst="textArchUp">
              <a:avLst>
                <a:gd name="adj" fmla="val 11287118"/>
              </a:avLst>
            </a:prstTxWarp>
          </a:bodyPr>
          <a:lstStyle/>
          <a:p>
            <a:pPr algn="ctr"/>
            <a:r>
              <a:rPr lang="en-US" sz="3600" kern="10" dirty="0">
                <a:ln w="9525">
                  <a:solidFill>
                    <a:srgbClr val="000000"/>
                  </a:solidFill>
                  <a:round/>
                  <a:headEnd/>
                  <a:tailEnd/>
                </a:ln>
                <a:solidFill>
                  <a:schemeClr val="accent2"/>
                </a:solidFill>
                <a:latin typeface="Arial Black"/>
              </a:rPr>
              <a:t>Socially Together And Naturally Diverse </a:t>
            </a:r>
          </a:p>
        </p:txBody>
      </p:sp>
      <p:sp>
        <p:nvSpPr>
          <p:cNvPr id="5126" name="Text Box 11"/>
          <p:cNvSpPr txBox="1">
            <a:spLocks noChangeArrowheads="1"/>
          </p:cNvSpPr>
          <p:nvPr/>
        </p:nvSpPr>
        <p:spPr bwMode="auto">
          <a:xfrm>
            <a:off x="3217863" y="6400800"/>
            <a:ext cx="2683748" cy="307777"/>
          </a:xfrm>
          <a:prstGeom prst="rect">
            <a:avLst/>
          </a:prstGeom>
          <a:solidFill>
            <a:srgbClr val="9933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kumimoji="1" lang="en-US" sz="1400" b="0" i="1" dirty="0" smtClean="0">
                <a:solidFill>
                  <a:srgbClr val="FFFF66"/>
                </a:solidFill>
                <a:effectLst>
                  <a:outerShdw blurRad="38100" dist="38100" dir="2700000" algn="tl">
                    <a:srgbClr val="000000">
                      <a:alpha val="43137"/>
                    </a:srgbClr>
                  </a:outerShdw>
                </a:effectLst>
                <a:latin typeface="Simpson" pitchFamily="2" charset="0"/>
              </a:rPr>
              <a:t>Presented  by STAND Co-Founder Brian Jeffrey</a:t>
            </a:r>
            <a:endParaRPr kumimoji="1" lang="en-US" sz="1400" b="0" i="1" dirty="0">
              <a:effectLst>
                <a:outerShdw blurRad="38100" dist="38100" dir="2700000" algn="tl">
                  <a:srgbClr val="000000">
                    <a:alpha val="43137"/>
                  </a:srgbClr>
                </a:outerShdw>
              </a:effectLst>
              <a:latin typeface="Simpson" pitchFamily="2" charset="0"/>
            </a:endParaRPr>
          </a:p>
        </p:txBody>
      </p:sp>
      <p:sp>
        <p:nvSpPr>
          <p:cNvPr id="7181" name="Rectangle 13"/>
          <p:cNvSpPr>
            <a:spLocks noChangeArrowheads="1"/>
          </p:cNvSpPr>
          <p:nvPr/>
        </p:nvSpPr>
        <p:spPr bwMode="auto">
          <a:xfrm>
            <a:off x="137160" y="3657599"/>
            <a:ext cx="30654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i="1" dirty="0" smtClean="0">
                <a:effectLst>
                  <a:outerShdw blurRad="38100" dist="38100" dir="2700000" algn="tl">
                    <a:srgbClr val="C0C0C0"/>
                  </a:outerShdw>
                </a:effectLst>
              </a:rPr>
              <a:t>“Be the change you want to see in the world”</a:t>
            </a:r>
          </a:p>
          <a:p>
            <a:pPr>
              <a:defRPr/>
            </a:pPr>
            <a:r>
              <a:rPr lang="en-US" sz="1200" i="1" dirty="0" smtClean="0">
                <a:solidFill>
                  <a:srgbClr val="0000FF"/>
                </a:solidFill>
                <a:effectLst>
                  <a:outerShdw blurRad="38100" dist="38100" dir="2700000" algn="tl">
                    <a:srgbClr val="C0C0C0"/>
                  </a:outerShdw>
                </a:effectLst>
              </a:rPr>
              <a:t>                                 </a:t>
            </a:r>
            <a:r>
              <a:rPr lang="en-US" sz="1200" dirty="0" smtClean="0">
                <a:solidFill>
                  <a:srgbClr val="0000FF"/>
                </a:solidFill>
                <a:effectLst>
                  <a:outerShdw blurRad="38100" dist="38100" dir="2700000" algn="tl">
                    <a:srgbClr val="C0C0C0"/>
                  </a:outerShdw>
                </a:effectLst>
              </a:rPr>
              <a:t>Mahatma Gandhi</a:t>
            </a:r>
            <a:endParaRPr lang="en-US" sz="1200" dirty="0">
              <a:solidFill>
                <a:srgbClr val="0000FF"/>
              </a:solidFill>
              <a:effectLst>
                <a:outerShdw blurRad="38100" dist="38100" dir="2700000" algn="tl">
                  <a:srgbClr val="C0C0C0"/>
                </a:outerShdw>
              </a:effectLs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335" t="33314" r="9876" b="20344"/>
          <a:stretch/>
        </p:blipFill>
        <p:spPr>
          <a:xfrm>
            <a:off x="3124201" y="3048000"/>
            <a:ext cx="5410200" cy="2895600"/>
          </a:xfrm>
          <a:prstGeom prst="rect">
            <a:avLst/>
          </a:prstGeom>
        </p:spPr>
      </p:pic>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67200" y="990600"/>
            <a:ext cx="4724400" cy="1371600"/>
          </a:xfrm>
          <a:effectLst>
            <a:outerShdw dist="17961" dir="2700000" algn="ctr" rotWithShape="0">
              <a:schemeClr val="bg1"/>
            </a:outerShdw>
          </a:effectLst>
        </p:spPr>
        <p:txBody>
          <a:bodyPr/>
          <a:lstStyle/>
          <a:p>
            <a:pPr algn="ctr" eaLnBrk="1" hangingPunct="1"/>
            <a:r>
              <a:rPr lang="en-US" sz="4000" dirty="0" smtClean="0">
                <a:solidFill>
                  <a:srgbClr val="FFFF00"/>
                </a:solidFill>
              </a:rPr>
              <a:t>S</a:t>
            </a:r>
            <a:r>
              <a:rPr lang="en-US" baseline="30000" dirty="0" smtClean="0">
                <a:solidFill>
                  <a:schemeClr val="tx1"/>
                </a:solidFill>
              </a:rPr>
              <a:t>ocially</a:t>
            </a:r>
            <a:r>
              <a:rPr lang="en-US" dirty="0" smtClean="0">
                <a:solidFill>
                  <a:schemeClr val="tx1"/>
                </a:solidFill>
              </a:rPr>
              <a:t> </a:t>
            </a:r>
            <a:r>
              <a:rPr lang="en-US" sz="4000" dirty="0" smtClean="0">
                <a:solidFill>
                  <a:srgbClr val="0000FF"/>
                </a:solidFill>
              </a:rPr>
              <a:t>T</a:t>
            </a:r>
            <a:r>
              <a:rPr lang="en-US" baseline="30000" dirty="0" smtClean="0">
                <a:solidFill>
                  <a:schemeClr val="tx1"/>
                </a:solidFill>
              </a:rPr>
              <a:t>ogether</a:t>
            </a:r>
            <a:r>
              <a:rPr lang="en-US" dirty="0" smtClean="0">
                <a:solidFill>
                  <a:schemeClr val="tx1"/>
                </a:solidFill>
              </a:rPr>
              <a:t> </a:t>
            </a:r>
            <a:r>
              <a:rPr lang="en-US" sz="4000" dirty="0" smtClean="0">
                <a:solidFill>
                  <a:srgbClr val="008000"/>
                </a:solidFill>
              </a:rPr>
              <a:t>A</a:t>
            </a:r>
            <a:r>
              <a:rPr lang="en-US" baseline="30000" dirty="0" smtClean="0">
                <a:solidFill>
                  <a:schemeClr val="tx1"/>
                </a:solidFill>
              </a:rPr>
              <a:t>nd</a:t>
            </a:r>
            <a:r>
              <a:rPr lang="en-US" dirty="0" smtClean="0">
                <a:solidFill>
                  <a:schemeClr val="tx1"/>
                </a:solidFill>
              </a:rPr>
              <a:t> </a:t>
            </a:r>
            <a:r>
              <a:rPr lang="en-US" sz="4000" dirty="0" smtClean="0">
                <a:solidFill>
                  <a:srgbClr val="CC0000"/>
                </a:solidFill>
              </a:rPr>
              <a:t>N</a:t>
            </a:r>
            <a:r>
              <a:rPr lang="en-US" baseline="30000" dirty="0" smtClean="0">
                <a:solidFill>
                  <a:schemeClr val="tx1"/>
                </a:solidFill>
              </a:rPr>
              <a:t>aturally</a:t>
            </a:r>
            <a:r>
              <a:rPr lang="en-US" dirty="0" smtClean="0">
                <a:solidFill>
                  <a:schemeClr val="tx1"/>
                </a:solidFill>
              </a:rPr>
              <a:t> </a:t>
            </a:r>
            <a:r>
              <a:rPr lang="en-US" sz="4000" dirty="0" smtClean="0">
                <a:solidFill>
                  <a:srgbClr val="990099"/>
                </a:solidFill>
              </a:rPr>
              <a:t>D</a:t>
            </a:r>
            <a:r>
              <a:rPr lang="en-US" baseline="30000" dirty="0" smtClean="0">
                <a:solidFill>
                  <a:schemeClr val="tx1"/>
                </a:solidFill>
              </a:rPr>
              <a:t>iverse</a:t>
            </a:r>
          </a:p>
        </p:txBody>
      </p:sp>
      <p:sp>
        <p:nvSpPr>
          <p:cNvPr id="6147" name="Rectangle 3"/>
          <p:cNvSpPr>
            <a:spLocks noGrp="1" noChangeArrowheads="1"/>
          </p:cNvSpPr>
          <p:nvPr>
            <p:ph type="body" sz="half" idx="1"/>
          </p:nvPr>
        </p:nvSpPr>
        <p:spPr>
          <a:xfrm>
            <a:off x="152400" y="609600"/>
            <a:ext cx="4038600" cy="4267200"/>
          </a:xfrm>
        </p:spPr>
        <p:txBody>
          <a:bodyPr/>
          <a:lstStyle/>
          <a:p>
            <a:pPr eaLnBrk="1" hangingPunct="1"/>
            <a:r>
              <a:rPr lang="en-US" sz="1400" b="1" i="1" dirty="0" smtClean="0">
                <a:solidFill>
                  <a:srgbClr val="0000FF"/>
                </a:solidFill>
                <a:latin typeface="Comic Sans MS" pitchFamily="66" charset="0"/>
              </a:rPr>
              <a:t>    STAND is </a:t>
            </a:r>
            <a:r>
              <a:rPr lang="en-US" sz="1400" b="1" i="1" dirty="0">
                <a:solidFill>
                  <a:srgbClr val="0000FF"/>
                </a:solidFill>
                <a:latin typeface="Comic Sans MS" pitchFamily="66" charset="0"/>
              </a:rPr>
              <a:t>an acronym </a:t>
            </a:r>
            <a:r>
              <a:rPr lang="en-US" sz="1400" b="1" i="1" dirty="0" smtClean="0">
                <a:solidFill>
                  <a:srgbClr val="0000FF"/>
                </a:solidFill>
                <a:latin typeface="Comic Sans MS" pitchFamily="66" charset="0"/>
              </a:rPr>
              <a:t>for Socially </a:t>
            </a:r>
            <a:r>
              <a:rPr lang="en-US" sz="1400" b="1" i="1" dirty="0">
                <a:solidFill>
                  <a:srgbClr val="0000FF"/>
                </a:solidFill>
                <a:latin typeface="Comic Sans MS" pitchFamily="66" charset="0"/>
              </a:rPr>
              <a:t>Together </a:t>
            </a:r>
            <a:r>
              <a:rPr lang="en-US" sz="1400" b="1" i="1" dirty="0" smtClean="0">
                <a:solidFill>
                  <a:srgbClr val="0000FF"/>
                </a:solidFill>
                <a:latin typeface="Comic Sans MS" pitchFamily="66" charset="0"/>
              </a:rPr>
              <a:t>And </a:t>
            </a:r>
            <a:r>
              <a:rPr lang="en-US" sz="1400" b="1" i="1" dirty="0">
                <a:solidFill>
                  <a:srgbClr val="0000FF"/>
                </a:solidFill>
                <a:latin typeface="Comic Sans MS" pitchFamily="66" charset="0"/>
              </a:rPr>
              <a:t>Naturally Diverse</a:t>
            </a:r>
            <a:r>
              <a:rPr lang="en-US" sz="1400" b="1" i="1" dirty="0" smtClean="0">
                <a:solidFill>
                  <a:srgbClr val="0000FF"/>
                </a:solidFill>
                <a:latin typeface="Comic Sans MS" pitchFamily="66" charset="0"/>
              </a:rPr>
              <a:t>.</a:t>
            </a:r>
          </a:p>
          <a:p>
            <a:pPr eaLnBrk="1" hangingPunct="1"/>
            <a:endParaRPr lang="en-US" sz="300" b="1" i="1" dirty="0" smtClean="0">
              <a:solidFill>
                <a:schemeClr val="accent2"/>
              </a:solidFill>
              <a:latin typeface="Comic Sans MS" pitchFamily="66" charset="0"/>
            </a:endParaRPr>
          </a:p>
          <a:p>
            <a:pPr eaLnBrk="1" hangingPunct="1"/>
            <a:r>
              <a:rPr lang="en-US" sz="1400" b="1" i="1" dirty="0" smtClean="0">
                <a:solidFill>
                  <a:srgbClr val="FF0000"/>
                </a:solidFill>
                <a:latin typeface="Comic Sans MS" pitchFamily="66" charset="0"/>
              </a:rPr>
              <a:t>STAND </a:t>
            </a:r>
            <a:r>
              <a:rPr lang="en-US" sz="1400" b="1" i="1" dirty="0">
                <a:solidFill>
                  <a:srgbClr val="FF0000"/>
                </a:solidFill>
                <a:latin typeface="Comic Sans MS" pitchFamily="66" charset="0"/>
              </a:rPr>
              <a:t>was founded in 1990 at Etiwanda High School as a means of bringing together students from diverse cultural backgrounds to fight racism, prejudice, and bullying while promoting strength through diversity. </a:t>
            </a:r>
            <a:endParaRPr lang="en-US" sz="1400" b="1" i="1" dirty="0" smtClean="0">
              <a:solidFill>
                <a:srgbClr val="FF0000"/>
              </a:solidFill>
              <a:latin typeface="Comic Sans MS" pitchFamily="66" charset="0"/>
            </a:endParaRPr>
          </a:p>
          <a:p>
            <a:pPr marL="0" indent="0" eaLnBrk="1" hangingPunct="1">
              <a:buNone/>
            </a:pPr>
            <a:endParaRPr lang="en-US" sz="300" b="1" i="1" dirty="0" smtClean="0">
              <a:solidFill>
                <a:srgbClr val="FF0000"/>
              </a:solidFill>
              <a:latin typeface="Comic Sans MS" pitchFamily="66" charset="0"/>
            </a:endParaRPr>
          </a:p>
          <a:p>
            <a:pPr eaLnBrk="1" hangingPunct="1"/>
            <a:r>
              <a:rPr lang="en-US" sz="1400" b="1" i="1" dirty="0">
                <a:latin typeface="Comic Sans MS" pitchFamily="66" charset="0"/>
              </a:rPr>
              <a:t>STAND’s “Declaration of Beliefs” was created in cooperation with the United States government’s Department of Justice in 1991</a:t>
            </a:r>
            <a:r>
              <a:rPr lang="en-US" sz="1400" b="1" i="1" dirty="0" smtClean="0">
                <a:latin typeface="Comic Sans MS" pitchFamily="66" charset="0"/>
              </a:rPr>
              <a:t>.</a:t>
            </a:r>
          </a:p>
          <a:p>
            <a:pPr marL="0" indent="0" eaLnBrk="1" hangingPunct="1">
              <a:buNone/>
            </a:pPr>
            <a:endParaRPr lang="en-US" sz="300" b="1" i="1" dirty="0" smtClean="0">
              <a:latin typeface="Comic Sans MS" pitchFamily="66" charset="0"/>
            </a:endParaRPr>
          </a:p>
          <a:p>
            <a:pPr eaLnBrk="1" hangingPunct="1"/>
            <a:r>
              <a:rPr lang="en-US" sz="1400" b="1" i="1" dirty="0" smtClean="0">
                <a:solidFill>
                  <a:srgbClr val="0000FF"/>
                </a:solidFill>
                <a:latin typeface="Comic Sans MS" pitchFamily="66" charset="0"/>
              </a:rPr>
              <a:t>STAND </a:t>
            </a:r>
            <a:r>
              <a:rPr lang="en-US" sz="1400" b="1" i="1" dirty="0">
                <a:solidFill>
                  <a:srgbClr val="0000FF"/>
                </a:solidFill>
                <a:latin typeface="Comic Sans MS" pitchFamily="66" charset="0"/>
              </a:rPr>
              <a:t>is represented on campuses nationwide and combats the spread of racism and all forms of prejudice as it promotes multicultural harmony, education, acceptance, and respect.</a:t>
            </a:r>
          </a:p>
          <a:p>
            <a:pPr marL="0" indent="0" eaLnBrk="1" hangingPunct="1">
              <a:buNone/>
            </a:pPr>
            <a:endParaRPr lang="en-US" sz="300" b="1" i="1" dirty="0" smtClean="0">
              <a:latin typeface="Comic Sans MS" pitchFamily="66" charset="0"/>
            </a:endParaRPr>
          </a:p>
          <a:p>
            <a:pPr eaLnBrk="1" hangingPunct="1"/>
            <a:r>
              <a:rPr lang="en-US" sz="1400" b="1" i="1" dirty="0" smtClean="0">
                <a:latin typeface="Comic Sans MS" pitchFamily="66" charset="0"/>
              </a:rPr>
              <a:t>At schools across the country, STAND unites diverse students, cultural clubs, and performing groups under its banner.</a:t>
            </a:r>
          </a:p>
          <a:p>
            <a:pPr marL="0" indent="0" eaLnBrk="1" hangingPunct="1">
              <a:buNone/>
            </a:pPr>
            <a:endParaRPr lang="en-US" sz="1400" b="1" i="1" dirty="0" smtClean="0">
              <a:latin typeface="Comic Sans MS" pitchFamily="66" charset="0"/>
            </a:endParaRPr>
          </a:p>
          <a:p>
            <a:pPr marL="0" indent="0" eaLnBrk="1" hangingPunct="1">
              <a:buNone/>
            </a:pPr>
            <a:endParaRPr lang="en-US" sz="500" i="1" dirty="0" smtClean="0">
              <a:latin typeface="Comic Sans MS" pitchFamily="66" charset="0"/>
            </a:endParaRPr>
          </a:p>
        </p:txBody>
      </p:sp>
      <p:pic>
        <p:nvPicPr>
          <p:cNvPr id="6149" name="Picture 8" descr="Smiley Button Gir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33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Smiley Button Hmmm">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1" descr="DSC02408">
            <a:hlinkClick r:id="rId6"/>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419600" y="2667000"/>
            <a:ext cx="4495800" cy="3011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13" descr="Smiley Button 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200" y="533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350" y="4686300"/>
            <a:ext cx="342900" cy="3429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40" y="3505200"/>
            <a:ext cx="381000" cy="381000"/>
          </a:xfrm>
          <a:prstGeom prst="rect">
            <a:avLst/>
          </a:prstGeom>
        </p:spPr>
      </p:pic>
    </p:spTree>
  </p:cSld>
  <p:clrMapOvr>
    <a:masterClrMapping/>
  </p:clrMapOvr>
  <p:transition spd="slow">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343400" y="990600"/>
            <a:ext cx="4800600" cy="1371600"/>
          </a:xfrm>
          <a:effectLst>
            <a:outerShdw dist="17961" dir="2700000" algn="ctr" rotWithShape="0">
              <a:srgbClr val="FFFF00"/>
            </a:outerShdw>
          </a:effectLst>
        </p:spPr>
        <p:txBody>
          <a:bodyPr/>
          <a:lstStyle/>
          <a:p>
            <a:pPr algn="ctr" eaLnBrk="1" hangingPunct="1"/>
            <a:r>
              <a:rPr lang="en-US" sz="2800" dirty="0" smtClean="0">
                <a:solidFill>
                  <a:schemeClr val="tx1"/>
                </a:solidFill>
              </a:rPr>
              <a:t>Starting a STAND Multicultural Club at Your School</a:t>
            </a:r>
            <a:r>
              <a:rPr lang="en-US" sz="2800" dirty="0" smtClean="0"/>
              <a:t> </a:t>
            </a:r>
          </a:p>
        </p:txBody>
      </p:sp>
      <p:sp>
        <p:nvSpPr>
          <p:cNvPr id="27651" name="Rectangle 3"/>
          <p:cNvSpPr>
            <a:spLocks noGrp="1" noChangeArrowheads="1"/>
          </p:cNvSpPr>
          <p:nvPr>
            <p:ph type="body" sz="half" idx="1"/>
          </p:nvPr>
        </p:nvSpPr>
        <p:spPr>
          <a:xfrm>
            <a:off x="152400" y="1066800"/>
            <a:ext cx="4038600" cy="42672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marL="457200" indent="-457200">
              <a:lnSpc>
                <a:spcPct val="80000"/>
              </a:lnSpc>
              <a:buClr>
                <a:schemeClr val="hlink"/>
              </a:buClr>
              <a:buSzPct val="70000"/>
              <a:buFont typeface="Wingdings" pitchFamily="2" charset="2"/>
              <a:buChar char="u"/>
              <a:defRPr/>
            </a:pPr>
            <a:r>
              <a:rPr kumimoji="1" lang="en-US" sz="1800" b="1" i="1" dirty="0" smtClean="0">
                <a:solidFill>
                  <a:srgbClr val="0000FF"/>
                </a:solidFill>
                <a:effectLst>
                  <a:outerShdw blurRad="38100" dist="38100" dir="2700000" algn="tl">
                    <a:srgbClr val="C0C0C0"/>
                  </a:outerShdw>
                </a:effectLst>
                <a:latin typeface="Comic Sans MS" pitchFamily="66" charset="0"/>
              </a:rPr>
              <a:t>How does STAND promote diversity, tolerance, anti-bullying, and multicultural acceptance on campus?</a:t>
            </a:r>
          </a:p>
          <a:p>
            <a:pPr marL="457200" indent="-457200">
              <a:lnSpc>
                <a:spcPct val="80000"/>
              </a:lnSpc>
              <a:buClr>
                <a:schemeClr val="hlink"/>
              </a:buClr>
              <a:buSzPct val="70000"/>
              <a:buFont typeface="Wingdings" pitchFamily="2" charset="2"/>
              <a:buNone/>
              <a:defRPr/>
            </a:pPr>
            <a:endParaRPr kumimoji="1" lang="en-US" sz="700" b="1" i="1" dirty="0" smtClean="0">
              <a:solidFill>
                <a:srgbClr val="0000FF"/>
              </a:solidFill>
              <a:effectLst>
                <a:outerShdw blurRad="38100" dist="38100" dir="2700000" algn="tl">
                  <a:srgbClr val="C0C0C0"/>
                </a:outerShdw>
              </a:effectLst>
              <a:latin typeface="Comic Sans MS" pitchFamily="66" charset="0"/>
            </a:endParaRPr>
          </a:p>
          <a:p>
            <a:pPr marL="457200" indent="-457200">
              <a:lnSpc>
                <a:spcPct val="80000"/>
              </a:lnSpc>
              <a:buClr>
                <a:schemeClr val="hlink"/>
              </a:buClr>
              <a:buSzPct val="70000"/>
              <a:buFont typeface="Wingdings" pitchFamily="2" charset="2"/>
              <a:buChar char="u"/>
              <a:defRPr/>
            </a:pPr>
            <a:r>
              <a:rPr kumimoji="1" lang="en-US" sz="1800" b="1" i="1" dirty="0" smtClean="0">
                <a:solidFill>
                  <a:srgbClr val="CC0000"/>
                </a:solidFill>
                <a:effectLst>
                  <a:outerShdw blurRad="38100" dist="38100" dir="2700000" algn="tl">
                    <a:srgbClr val="C0C0C0"/>
                  </a:outerShdw>
                </a:effectLst>
                <a:latin typeface="Comic Sans MS" pitchFamily="66" charset="0"/>
              </a:rPr>
              <a:t>STAND gives diverse students a reason to be together!</a:t>
            </a:r>
          </a:p>
          <a:p>
            <a:pPr marL="457200" indent="-457200">
              <a:lnSpc>
                <a:spcPct val="80000"/>
              </a:lnSpc>
              <a:buClr>
                <a:schemeClr val="hlink"/>
              </a:buClr>
              <a:buSzPct val="70000"/>
              <a:buFont typeface="Wingdings" pitchFamily="2" charset="2"/>
              <a:buNone/>
              <a:defRPr/>
            </a:pPr>
            <a:endParaRPr kumimoji="1" lang="en-US" sz="700" b="1" i="1" dirty="0" smtClean="0">
              <a:solidFill>
                <a:srgbClr val="CC0000"/>
              </a:solidFill>
              <a:effectLst>
                <a:outerShdw blurRad="38100" dist="38100" dir="2700000" algn="tl">
                  <a:srgbClr val="C0C0C0"/>
                </a:outerShdw>
              </a:effectLst>
              <a:latin typeface="Comic Sans MS" pitchFamily="66" charset="0"/>
            </a:endParaRPr>
          </a:p>
          <a:p>
            <a:pPr marL="457200" indent="-457200">
              <a:lnSpc>
                <a:spcPct val="80000"/>
              </a:lnSpc>
              <a:buClr>
                <a:schemeClr val="hlink"/>
              </a:buClr>
              <a:buSzPct val="70000"/>
              <a:buFont typeface="Wingdings" pitchFamily="2" charset="2"/>
              <a:buNone/>
              <a:defRPr/>
            </a:pPr>
            <a:r>
              <a:rPr kumimoji="1" lang="en-US" sz="1800" b="1" i="1" dirty="0" smtClean="0">
                <a:solidFill>
                  <a:srgbClr val="0000FF"/>
                </a:solidFill>
                <a:effectLst>
                  <a:outerShdw blurRad="38100" dist="38100" dir="2700000" algn="tl">
                    <a:srgbClr val="C0C0C0"/>
                  </a:outerShdw>
                </a:effectLst>
                <a:latin typeface="Comic Sans MS" pitchFamily="66" charset="0"/>
              </a:rPr>
              <a:t>    STAND trains students on how to handle diversity adversity!</a:t>
            </a:r>
          </a:p>
          <a:p>
            <a:pPr marL="457200" indent="-457200">
              <a:lnSpc>
                <a:spcPct val="80000"/>
              </a:lnSpc>
              <a:buClr>
                <a:schemeClr val="hlink"/>
              </a:buClr>
              <a:buSzPct val="70000"/>
              <a:buFont typeface="Wingdings" pitchFamily="2" charset="2"/>
              <a:buNone/>
              <a:defRPr/>
            </a:pPr>
            <a:endParaRPr kumimoji="1" lang="en-US" sz="700" b="1" i="1" dirty="0" smtClean="0">
              <a:solidFill>
                <a:srgbClr val="0000FF"/>
              </a:solidFill>
              <a:effectLst>
                <a:outerShdw blurRad="38100" dist="38100" dir="2700000" algn="tl">
                  <a:srgbClr val="C0C0C0"/>
                </a:outerShdw>
              </a:effectLst>
              <a:latin typeface="Comic Sans MS" pitchFamily="66" charset="0"/>
            </a:endParaRPr>
          </a:p>
          <a:p>
            <a:pPr marL="457200" indent="-457200">
              <a:lnSpc>
                <a:spcPct val="80000"/>
              </a:lnSpc>
              <a:buClr>
                <a:schemeClr val="hlink"/>
              </a:buClr>
              <a:buSzPct val="70000"/>
              <a:buFont typeface="Wingdings" pitchFamily="2" charset="2"/>
              <a:buChar char="u"/>
              <a:defRPr/>
            </a:pPr>
            <a:r>
              <a:rPr kumimoji="1" lang="en-US" sz="1800" b="1" i="1" dirty="0" smtClean="0">
                <a:effectLst>
                  <a:outerShdw blurRad="38100" dist="38100" dir="2700000" algn="tl">
                    <a:srgbClr val="C0C0C0"/>
                  </a:outerShdw>
                </a:effectLst>
                <a:latin typeface="Comic Sans MS" pitchFamily="66" charset="0"/>
              </a:rPr>
              <a:t>STAND helps make your campus a unity community!</a:t>
            </a:r>
          </a:p>
          <a:p>
            <a:pPr marL="457200" indent="-457200">
              <a:lnSpc>
                <a:spcPct val="80000"/>
              </a:lnSpc>
              <a:buClr>
                <a:schemeClr val="hlink"/>
              </a:buClr>
              <a:buSzPct val="70000"/>
              <a:buFont typeface="Wingdings" pitchFamily="2" charset="2"/>
              <a:buChar char="u"/>
              <a:defRPr/>
            </a:pPr>
            <a:endParaRPr kumimoji="1" lang="en-US" sz="1200" b="1" i="1" dirty="0" smtClean="0">
              <a:effectLst>
                <a:outerShdw blurRad="38100" dist="38100" dir="2700000" algn="tl">
                  <a:srgbClr val="C0C0C0"/>
                </a:outerShdw>
              </a:effectLst>
              <a:latin typeface="Comic Sans MS" pitchFamily="66" charset="0"/>
            </a:endParaRPr>
          </a:p>
          <a:p>
            <a:pPr marL="457200" indent="-457200" eaLnBrk="1" hangingPunct="1">
              <a:lnSpc>
                <a:spcPct val="80000"/>
              </a:lnSpc>
              <a:defRPr/>
            </a:pPr>
            <a:r>
              <a:rPr lang="en-US" sz="1700" b="1" i="1" dirty="0" smtClean="0">
                <a:solidFill>
                  <a:srgbClr val="FF0000"/>
                </a:solidFill>
                <a:latin typeface="Comic Sans MS" pitchFamily="66" charset="0"/>
              </a:rPr>
              <a:t>STAND has received human rights awards from the the NEA, CTA, and the YWCA, as well as community awards by USA Network, KNBC News, the L.A. Times, and the Rancho Cucamonga City Council.</a:t>
            </a:r>
          </a:p>
          <a:p>
            <a:pPr marL="457200" indent="-457200">
              <a:lnSpc>
                <a:spcPct val="80000"/>
              </a:lnSpc>
              <a:buClr>
                <a:schemeClr val="hlink"/>
              </a:buClr>
              <a:buSzPct val="70000"/>
              <a:buFont typeface="Wingdings" pitchFamily="2" charset="2"/>
              <a:buChar char="u"/>
              <a:defRPr/>
            </a:pPr>
            <a:endParaRPr kumimoji="1" lang="en-US" sz="1800" b="1" i="1" dirty="0" smtClean="0">
              <a:solidFill>
                <a:srgbClr val="CC0000"/>
              </a:solidFill>
              <a:effectLst>
                <a:outerShdw blurRad="38100" dist="38100" dir="2700000" algn="tl">
                  <a:srgbClr val="C0C0C0"/>
                </a:outerShdw>
              </a:effectLst>
              <a:latin typeface="Comic Sans MS" pitchFamily="66" charset="0"/>
            </a:endParaRPr>
          </a:p>
          <a:p>
            <a:pPr marL="457200" indent="-457200">
              <a:lnSpc>
                <a:spcPct val="80000"/>
              </a:lnSpc>
              <a:buClr>
                <a:schemeClr val="hlink"/>
              </a:buClr>
              <a:buSzPct val="70000"/>
              <a:buFont typeface="Wingdings" pitchFamily="2" charset="2"/>
              <a:buChar char="u"/>
              <a:defRPr/>
            </a:pPr>
            <a:endParaRPr kumimoji="1" lang="en-US" sz="1400" b="1" i="1" dirty="0" smtClean="0">
              <a:solidFill>
                <a:srgbClr val="CC0000"/>
              </a:solidFill>
              <a:latin typeface="Comic Sans MS" pitchFamily="66" charset="0"/>
            </a:endParaRPr>
          </a:p>
        </p:txBody>
      </p:sp>
      <p:pic>
        <p:nvPicPr>
          <p:cNvPr id="7172" name="Picture 4" descr="Magic Ma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400" y="2034512"/>
            <a:ext cx="370927" cy="5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ea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547" y="2743200"/>
            <a:ext cx="42505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Sista Teach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90600"/>
            <a:ext cx="533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World"/>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110" y="3352800"/>
            <a:ext cx="425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STANDatVHS_004"/>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953000" y="3276600"/>
            <a:ext cx="3733800" cy="280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11" descr="rugby_player_waving_trophy_hg_cl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3971925"/>
            <a:ext cx="6064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67200" y="990600"/>
            <a:ext cx="4724400" cy="1371600"/>
          </a:xfrm>
          <a:effectLst>
            <a:outerShdw dist="17961" dir="2700000" algn="ctr" rotWithShape="0">
              <a:schemeClr val="bg1"/>
            </a:outerShdw>
          </a:effectLst>
        </p:spPr>
        <p:txBody>
          <a:bodyPr/>
          <a:lstStyle/>
          <a:p>
            <a:pPr algn="ctr" eaLnBrk="1" hangingPunct="1"/>
            <a:r>
              <a:rPr lang="en-US" sz="4000" dirty="0" smtClean="0">
                <a:solidFill>
                  <a:srgbClr val="FFFF00"/>
                </a:solidFill>
              </a:rPr>
              <a:t>S</a:t>
            </a:r>
            <a:r>
              <a:rPr lang="en-US" baseline="30000" dirty="0" smtClean="0">
                <a:solidFill>
                  <a:schemeClr val="tx1"/>
                </a:solidFill>
              </a:rPr>
              <a:t>ocially</a:t>
            </a:r>
            <a:r>
              <a:rPr lang="en-US" dirty="0" smtClean="0">
                <a:solidFill>
                  <a:schemeClr val="tx1"/>
                </a:solidFill>
              </a:rPr>
              <a:t> </a:t>
            </a:r>
            <a:r>
              <a:rPr lang="en-US" sz="4000" dirty="0" smtClean="0">
                <a:solidFill>
                  <a:srgbClr val="0000FF"/>
                </a:solidFill>
              </a:rPr>
              <a:t>T</a:t>
            </a:r>
            <a:r>
              <a:rPr lang="en-US" baseline="30000" dirty="0" smtClean="0">
                <a:solidFill>
                  <a:schemeClr val="tx1"/>
                </a:solidFill>
              </a:rPr>
              <a:t>ogether</a:t>
            </a:r>
            <a:r>
              <a:rPr lang="en-US" dirty="0" smtClean="0">
                <a:solidFill>
                  <a:schemeClr val="tx1"/>
                </a:solidFill>
              </a:rPr>
              <a:t> </a:t>
            </a:r>
            <a:r>
              <a:rPr lang="en-US" sz="4000" dirty="0" smtClean="0">
                <a:solidFill>
                  <a:srgbClr val="008000"/>
                </a:solidFill>
              </a:rPr>
              <a:t>A</a:t>
            </a:r>
            <a:r>
              <a:rPr lang="en-US" baseline="30000" dirty="0" smtClean="0">
                <a:solidFill>
                  <a:schemeClr val="tx1"/>
                </a:solidFill>
              </a:rPr>
              <a:t>nd</a:t>
            </a:r>
            <a:r>
              <a:rPr lang="en-US" dirty="0" smtClean="0">
                <a:solidFill>
                  <a:schemeClr val="tx1"/>
                </a:solidFill>
              </a:rPr>
              <a:t> </a:t>
            </a:r>
            <a:r>
              <a:rPr lang="en-US" sz="4000" dirty="0" smtClean="0">
                <a:solidFill>
                  <a:srgbClr val="CC0000"/>
                </a:solidFill>
              </a:rPr>
              <a:t>N</a:t>
            </a:r>
            <a:r>
              <a:rPr lang="en-US" baseline="30000" dirty="0" smtClean="0">
                <a:solidFill>
                  <a:schemeClr val="tx1"/>
                </a:solidFill>
              </a:rPr>
              <a:t>aturally</a:t>
            </a:r>
            <a:r>
              <a:rPr lang="en-US" dirty="0" smtClean="0">
                <a:solidFill>
                  <a:schemeClr val="tx1"/>
                </a:solidFill>
              </a:rPr>
              <a:t> </a:t>
            </a:r>
            <a:r>
              <a:rPr lang="en-US" sz="4000" dirty="0" smtClean="0">
                <a:solidFill>
                  <a:srgbClr val="990099"/>
                </a:solidFill>
              </a:rPr>
              <a:t>D</a:t>
            </a:r>
            <a:r>
              <a:rPr lang="en-US" baseline="30000" dirty="0" smtClean="0">
                <a:solidFill>
                  <a:schemeClr val="tx1"/>
                </a:solidFill>
              </a:rPr>
              <a:t>iverse</a:t>
            </a:r>
          </a:p>
        </p:txBody>
      </p:sp>
      <p:sp>
        <p:nvSpPr>
          <p:cNvPr id="6147" name="Rectangle 3"/>
          <p:cNvSpPr>
            <a:spLocks noGrp="1" noChangeArrowheads="1"/>
          </p:cNvSpPr>
          <p:nvPr>
            <p:ph type="body" sz="half" idx="1"/>
          </p:nvPr>
        </p:nvSpPr>
        <p:spPr>
          <a:xfrm>
            <a:off x="179172" y="762000"/>
            <a:ext cx="4038600" cy="4267200"/>
          </a:xfrm>
        </p:spPr>
        <p:txBody>
          <a:bodyPr/>
          <a:lstStyle/>
          <a:p>
            <a:pPr eaLnBrk="1" hangingPunct="1"/>
            <a:r>
              <a:rPr lang="en-US" sz="1500" b="1" i="1" dirty="0" smtClean="0">
                <a:solidFill>
                  <a:srgbClr val="0000FF"/>
                </a:solidFill>
                <a:latin typeface="Comic Sans MS" pitchFamily="66" charset="0"/>
              </a:rPr>
              <a:t>Download the STAND Chapter Membership Booklet from joinstand.com</a:t>
            </a:r>
          </a:p>
          <a:p>
            <a:pPr marL="0" indent="0" eaLnBrk="1" hangingPunct="1">
              <a:buNone/>
            </a:pPr>
            <a:endParaRPr lang="en-US" sz="300" b="1" i="1" dirty="0" smtClean="0">
              <a:solidFill>
                <a:schemeClr val="accent2"/>
              </a:solidFill>
              <a:latin typeface="Comic Sans MS" pitchFamily="66" charset="0"/>
            </a:endParaRPr>
          </a:p>
          <a:p>
            <a:pPr eaLnBrk="1" hangingPunct="1"/>
            <a:r>
              <a:rPr lang="en-US" sz="1500" b="1" i="1" dirty="0">
                <a:solidFill>
                  <a:srgbClr val="FF0000"/>
                </a:solidFill>
                <a:latin typeface="Comic Sans MS" pitchFamily="66" charset="0"/>
              </a:rPr>
              <a:t>Choose diverse student leaders to become part of STAND’s leadership </a:t>
            </a:r>
            <a:r>
              <a:rPr lang="en-US" sz="1500" b="1" i="1" dirty="0" smtClean="0">
                <a:solidFill>
                  <a:srgbClr val="FF0000"/>
                </a:solidFill>
                <a:latin typeface="Comic Sans MS" pitchFamily="66" charset="0"/>
              </a:rPr>
              <a:t>team</a:t>
            </a:r>
            <a:endParaRPr lang="en-US" sz="1500" b="1" i="1" dirty="0">
              <a:solidFill>
                <a:srgbClr val="FF0000"/>
              </a:solidFill>
              <a:latin typeface="Comic Sans MS" pitchFamily="66" charset="0"/>
            </a:endParaRPr>
          </a:p>
          <a:p>
            <a:pPr eaLnBrk="1" hangingPunct="1"/>
            <a:r>
              <a:rPr lang="en-US" sz="1500" b="1" i="1" dirty="0" smtClean="0">
                <a:latin typeface="Comic Sans MS" pitchFamily="66" charset="0"/>
              </a:rPr>
              <a:t>Offer the UC and CSU approved class “American Mosaic”</a:t>
            </a:r>
          </a:p>
          <a:p>
            <a:pPr marL="0" indent="0" eaLnBrk="1" hangingPunct="1">
              <a:buNone/>
            </a:pPr>
            <a:endParaRPr lang="en-US" sz="300" b="1" i="1" dirty="0" smtClean="0">
              <a:solidFill>
                <a:srgbClr val="FF0000"/>
              </a:solidFill>
              <a:latin typeface="Comic Sans MS" pitchFamily="66" charset="0"/>
            </a:endParaRPr>
          </a:p>
          <a:p>
            <a:pPr eaLnBrk="1" hangingPunct="1"/>
            <a:r>
              <a:rPr lang="en-US" sz="1500" b="1" i="1" dirty="0" smtClean="0">
                <a:solidFill>
                  <a:srgbClr val="0000FF"/>
                </a:solidFill>
                <a:latin typeface="Comic Sans MS" pitchFamily="66" charset="0"/>
              </a:rPr>
              <a:t>Each month, present fun cultural activities, post multicultural unity posters, as well as publish a cultural newsletter or newspaper that celebrates diversity </a:t>
            </a:r>
          </a:p>
          <a:p>
            <a:pPr marL="0" indent="0" eaLnBrk="1" hangingPunct="1">
              <a:buNone/>
            </a:pPr>
            <a:endParaRPr lang="en-US" sz="300" i="1" dirty="0" smtClean="0">
              <a:latin typeface="Comic Sans MS" pitchFamily="66" charset="0"/>
            </a:endParaRPr>
          </a:p>
          <a:p>
            <a:pPr marL="0" indent="0" eaLnBrk="1" hangingPunct="1">
              <a:buNone/>
            </a:pPr>
            <a:endParaRPr lang="en-US" sz="300" b="1" i="1" dirty="0" smtClean="0">
              <a:solidFill>
                <a:srgbClr val="0000FF"/>
              </a:solidFill>
              <a:latin typeface="Comic Sans MS" pitchFamily="66" charset="0"/>
            </a:endParaRPr>
          </a:p>
          <a:p>
            <a:pPr eaLnBrk="1" hangingPunct="1"/>
            <a:r>
              <a:rPr lang="en-US" sz="1500" b="1" i="1" dirty="0" smtClean="0">
                <a:solidFill>
                  <a:srgbClr val="FF0000"/>
                </a:solidFill>
                <a:latin typeface="Comic Sans MS" pitchFamily="66" charset="0"/>
              </a:rPr>
              <a:t>Throughout the year, </a:t>
            </a:r>
            <a:r>
              <a:rPr lang="en-US" sz="1500" b="1" i="1" dirty="0">
                <a:solidFill>
                  <a:srgbClr val="FF0000"/>
                </a:solidFill>
                <a:latin typeface="Comic Sans MS" pitchFamily="66" charset="0"/>
              </a:rPr>
              <a:t>h</a:t>
            </a:r>
            <a:r>
              <a:rPr lang="en-US" sz="1500" b="1" i="1" dirty="0" smtClean="0">
                <a:solidFill>
                  <a:srgbClr val="FF0000"/>
                </a:solidFill>
                <a:latin typeface="Comic Sans MS" pitchFamily="66" charset="0"/>
              </a:rPr>
              <a:t>ave STAND leadership </a:t>
            </a:r>
            <a:r>
              <a:rPr lang="en-US" sz="1500" b="1" i="1" dirty="0">
                <a:solidFill>
                  <a:srgbClr val="FF0000"/>
                </a:solidFill>
                <a:latin typeface="Comic Sans MS" pitchFamily="66" charset="0"/>
              </a:rPr>
              <a:t>s</a:t>
            </a:r>
            <a:r>
              <a:rPr lang="en-US" sz="1500" b="1" i="1" dirty="0" smtClean="0">
                <a:solidFill>
                  <a:srgbClr val="FF0000"/>
                </a:solidFill>
                <a:latin typeface="Comic Sans MS" pitchFamily="66" charset="0"/>
              </a:rPr>
              <a:t>tudents plan class presentations, diversity workshops, as well as cultural field trips, college tours, and sponsor anti-bullying assemblies.</a:t>
            </a:r>
          </a:p>
        </p:txBody>
      </p:sp>
      <p:pic>
        <p:nvPicPr>
          <p:cNvPr id="6149" name="Picture 8" descr="Smiley Button Gir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364" y="1525457"/>
            <a:ext cx="533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Smiley Button Hmmm">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226952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1" descr="DSC02408">
            <a:hlinkClick r:id="rId6"/>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419600" y="2667000"/>
            <a:ext cx="4495800" cy="3011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13" descr="Smiley Button 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1036" y="720636"/>
            <a:ext cx="422364" cy="4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4152900"/>
            <a:ext cx="342900" cy="3429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 y="2895600"/>
            <a:ext cx="381000" cy="381000"/>
          </a:xfrm>
          <a:prstGeom prst="rect">
            <a:avLst/>
          </a:prstGeom>
        </p:spPr>
      </p:pic>
    </p:spTree>
    <p:extLst>
      <p:ext uri="{BB962C8B-B14F-4D97-AF65-F5344CB8AC3E}">
        <p14:creationId xmlns:p14="http://schemas.microsoft.com/office/powerpoint/2010/main" val="1146766645"/>
      </p:ext>
    </p:extLst>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81000"/>
            <a:ext cx="7391400" cy="6324600"/>
          </a:xfrm>
          <a:prstGeom prst="rect">
            <a:avLst/>
          </a:prstGeom>
          <a:noFill/>
        </p:spPr>
        <p:txBody>
          <a:bodyPr wrap="square" rtlCol="0">
            <a:spAutoFit/>
          </a:bodyPr>
          <a:lstStyle/>
          <a:p>
            <a:endParaRPr lang="en-US" dirty="0"/>
          </a:p>
        </p:txBody>
      </p:sp>
      <p:sp>
        <p:nvSpPr>
          <p:cNvPr id="10" name="TextBox 9"/>
          <p:cNvSpPr txBox="1"/>
          <p:nvPr/>
        </p:nvSpPr>
        <p:spPr>
          <a:xfrm>
            <a:off x="0" y="703957"/>
            <a:ext cx="9144000" cy="6001643"/>
          </a:xfrm>
          <a:prstGeom prst="rect">
            <a:avLst/>
          </a:prstGeom>
          <a:noFill/>
        </p:spPr>
        <p:txBody>
          <a:bodyPr wrap="square" rtlCol="0">
            <a:spAutoFit/>
          </a:bodyPr>
          <a:lstStyle/>
          <a:p>
            <a:pPr marL="457200" indent="-457200">
              <a:buFont typeface="Wingdings" panose="05000000000000000000" pitchFamily="2" charset="2"/>
              <a:buChar char="§"/>
            </a:pPr>
            <a:r>
              <a:rPr lang="en-US" sz="2400" i="1" dirty="0" smtClean="0">
                <a:latin typeface="Times New Roman" panose="02020603050405020304" pitchFamily="18" charset="0"/>
                <a:cs typeface="Times New Roman" panose="02020603050405020304" pitchFamily="18" charset="0"/>
              </a:rPr>
              <a:t>STAND Retreat</a:t>
            </a:r>
          </a:p>
          <a:p>
            <a:pPr marL="457200" indent="-457200">
              <a:buFont typeface="Wingdings" panose="05000000000000000000" pitchFamily="2" charset="2"/>
              <a:buChar char="§"/>
            </a:pPr>
            <a:r>
              <a:rPr lang="en-US" sz="2400" i="1" dirty="0" smtClean="0">
                <a:solidFill>
                  <a:srgbClr val="FF0000"/>
                </a:solidFill>
                <a:latin typeface="Times New Roman" panose="02020603050405020304" pitchFamily="18" charset="0"/>
                <a:cs typeface="Times New Roman" panose="02020603050405020304" pitchFamily="18" charset="0"/>
              </a:rPr>
              <a:t>Spell COEXIST with Students on Field</a:t>
            </a:r>
          </a:p>
          <a:p>
            <a:pPr marL="457200" indent="-457200">
              <a:buFont typeface="Wingdings" panose="05000000000000000000" pitchFamily="2" charset="2"/>
              <a:buChar char="§"/>
            </a:pPr>
            <a:r>
              <a:rPr lang="en-US" sz="2400" i="1" dirty="0">
                <a:solidFill>
                  <a:srgbClr val="0000FF"/>
                </a:solidFill>
                <a:latin typeface="Times New Roman" panose="02020603050405020304" pitchFamily="18" charset="0"/>
                <a:cs typeface="Times New Roman" panose="02020603050405020304" pitchFamily="18" charset="0"/>
              </a:rPr>
              <a:t>Native American Celebration on Columbus </a:t>
            </a:r>
            <a:r>
              <a:rPr lang="en-US" sz="2400" i="1" dirty="0" smtClean="0">
                <a:solidFill>
                  <a:srgbClr val="0000FF"/>
                </a:solidFill>
                <a:latin typeface="Times New Roman" panose="02020603050405020304" pitchFamily="18" charset="0"/>
                <a:cs typeface="Times New Roman" panose="02020603050405020304" pitchFamily="18" charset="0"/>
              </a:rPr>
              <a:t>Day</a:t>
            </a:r>
          </a:p>
          <a:p>
            <a:pPr marL="457200" indent="-457200">
              <a:buFont typeface="Wingdings" panose="05000000000000000000" pitchFamily="2" charset="2"/>
              <a:buChar char="§"/>
            </a:pPr>
            <a:r>
              <a:rPr lang="en-US" sz="2400" i="1" dirty="0">
                <a:latin typeface="Times New Roman" panose="02020603050405020304" pitchFamily="18" charset="0"/>
                <a:cs typeface="Times New Roman" panose="02020603050405020304" pitchFamily="18" charset="0"/>
              </a:rPr>
              <a:t>STAND Cultural </a:t>
            </a:r>
            <a:r>
              <a:rPr lang="en-US" sz="2400" i="1" dirty="0" smtClean="0">
                <a:latin typeface="Times New Roman" panose="02020603050405020304" pitchFamily="18" charset="0"/>
                <a:cs typeface="Times New Roman" panose="02020603050405020304" pitchFamily="18" charset="0"/>
              </a:rPr>
              <a:t>Meetings</a:t>
            </a:r>
          </a:p>
          <a:p>
            <a:pPr marL="457200" indent="-457200">
              <a:buFont typeface="Wingdings" panose="05000000000000000000" pitchFamily="2" charset="2"/>
              <a:buChar char="§"/>
            </a:pPr>
            <a:r>
              <a:rPr lang="en-US" sz="2400" i="1" dirty="0" smtClean="0">
                <a:solidFill>
                  <a:srgbClr val="FF0000"/>
                </a:solidFill>
                <a:latin typeface="Times New Roman" panose="02020603050405020304" pitchFamily="18" charset="0"/>
                <a:cs typeface="Times New Roman" panose="02020603050405020304" pitchFamily="18" charset="0"/>
              </a:rPr>
              <a:t>Anti-Bullying Rally</a:t>
            </a:r>
          </a:p>
          <a:p>
            <a:pPr marL="457200" indent="-457200">
              <a:buFont typeface="Wingdings" panose="05000000000000000000" pitchFamily="2" charset="2"/>
              <a:buChar char="§"/>
            </a:pPr>
            <a:r>
              <a:rPr lang="en-US" sz="2400" i="1" dirty="0" smtClean="0">
                <a:solidFill>
                  <a:srgbClr val="0000FF"/>
                </a:solidFill>
                <a:latin typeface="Times New Roman" panose="02020603050405020304" pitchFamily="18" charset="0"/>
                <a:cs typeface="Times New Roman" panose="02020603050405020304" pitchFamily="18" charset="0"/>
              </a:rPr>
              <a:t>Oktoberfest Celebration</a:t>
            </a:r>
          </a:p>
          <a:p>
            <a:pPr marL="457200" indent="-457200">
              <a:buFont typeface="Wingdings" panose="05000000000000000000" pitchFamily="2" charset="2"/>
              <a:buChar char="§"/>
            </a:pPr>
            <a:r>
              <a:rPr lang="en-US" sz="2400" i="1" dirty="0" smtClean="0">
                <a:latin typeface="Times New Roman" panose="02020603050405020304" pitchFamily="18" charset="0"/>
                <a:cs typeface="Times New Roman" panose="02020603050405020304" pitchFamily="18" charset="0"/>
              </a:rPr>
              <a:t>Maypole Activity</a:t>
            </a:r>
          </a:p>
          <a:p>
            <a:pPr marL="457200" indent="-457200">
              <a:buFont typeface="Wingdings" panose="05000000000000000000" pitchFamily="2" charset="2"/>
              <a:buChar char="§"/>
            </a:pPr>
            <a:r>
              <a:rPr lang="en-US" sz="2400" i="1" dirty="0" smtClean="0">
                <a:solidFill>
                  <a:srgbClr val="FF0000"/>
                </a:solidFill>
                <a:latin typeface="Times New Roman" panose="02020603050405020304" pitchFamily="18" charset="0"/>
                <a:cs typeface="Times New Roman" panose="02020603050405020304" pitchFamily="18" charset="0"/>
              </a:rPr>
              <a:t>Belly Dancing Performance</a:t>
            </a:r>
          </a:p>
          <a:p>
            <a:pPr marL="457200" indent="-457200">
              <a:buFont typeface="Wingdings" panose="05000000000000000000" pitchFamily="2" charset="2"/>
              <a:buChar char="§"/>
            </a:pPr>
            <a:r>
              <a:rPr lang="en-US" sz="2400" i="1" dirty="0">
                <a:solidFill>
                  <a:srgbClr val="0000FF"/>
                </a:solidFill>
                <a:latin typeface="Times New Roman" panose="02020603050405020304" pitchFamily="18" charset="0"/>
                <a:cs typeface="Times New Roman" panose="02020603050405020304" pitchFamily="18" charset="0"/>
              </a:rPr>
              <a:t>Cultural Arts </a:t>
            </a:r>
            <a:r>
              <a:rPr lang="en-US" sz="2400" i="1" dirty="0" smtClean="0">
                <a:solidFill>
                  <a:srgbClr val="0000FF"/>
                </a:solidFill>
                <a:latin typeface="Times New Roman" panose="02020603050405020304" pitchFamily="18" charset="0"/>
                <a:cs typeface="Times New Roman" panose="02020603050405020304" pitchFamily="18" charset="0"/>
              </a:rPr>
              <a:t>Night</a:t>
            </a:r>
          </a:p>
          <a:p>
            <a:pPr marL="457200" indent="-457200">
              <a:buFont typeface="Wingdings" panose="05000000000000000000" pitchFamily="2" charset="2"/>
              <a:buChar char="§"/>
            </a:pPr>
            <a:r>
              <a:rPr lang="en-US" sz="2400" i="1" dirty="0">
                <a:latin typeface="Times New Roman" panose="02020603050405020304" pitchFamily="18" charset="0"/>
                <a:cs typeface="Times New Roman" panose="02020603050405020304" pitchFamily="18" charset="0"/>
              </a:rPr>
              <a:t>St. Patrick’s Day </a:t>
            </a:r>
            <a:r>
              <a:rPr lang="en-US" sz="2400" i="1" dirty="0" smtClean="0">
                <a:latin typeface="Times New Roman" panose="02020603050405020304" pitchFamily="18" charset="0"/>
                <a:cs typeface="Times New Roman" panose="02020603050405020304" pitchFamily="18" charset="0"/>
              </a:rPr>
              <a:t>Celebration</a:t>
            </a:r>
          </a:p>
          <a:p>
            <a:pPr marL="457200" indent="-457200">
              <a:buFont typeface="Wingdings" panose="05000000000000000000" pitchFamily="2" charset="2"/>
              <a:buChar char="§"/>
            </a:pPr>
            <a:r>
              <a:rPr lang="en-US" sz="2400" i="1" dirty="0">
                <a:solidFill>
                  <a:srgbClr val="FF0000"/>
                </a:solidFill>
                <a:latin typeface="Times New Roman" panose="02020603050405020304" pitchFamily="18" charset="0"/>
                <a:cs typeface="Times New Roman" panose="02020603050405020304" pitchFamily="18" charset="0"/>
              </a:rPr>
              <a:t>Cinco de Mayo </a:t>
            </a:r>
            <a:r>
              <a:rPr lang="en-US" sz="2400" i="1" dirty="0" smtClean="0">
                <a:solidFill>
                  <a:srgbClr val="FF0000"/>
                </a:solidFill>
                <a:latin typeface="Times New Roman" panose="02020603050405020304" pitchFamily="18" charset="0"/>
                <a:cs typeface="Times New Roman" panose="02020603050405020304" pitchFamily="18" charset="0"/>
              </a:rPr>
              <a:t>Celebration</a:t>
            </a:r>
          </a:p>
          <a:p>
            <a:pPr marL="457200" indent="-457200">
              <a:buFont typeface="Wingdings" panose="05000000000000000000" pitchFamily="2" charset="2"/>
              <a:buChar char="§"/>
            </a:pPr>
            <a:r>
              <a:rPr lang="en-US" sz="2400" i="1" dirty="0">
                <a:solidFill>
                  <a:srgbClr val="0000FF"/>
                </a:solidFill>
                <a:latin typeface="Times New Roman" panose="02020603050405020304" pitchFamily="18" charset="0"/>
                <a:cs typeface="Times New Roman" panose="02020603050405020304" pitchFamily="18" charset="0"/>
              </a:rPr>
              <a:t>Polynesian Dance Performance</a:t>
            </a:r>
          </a:p>
          <a:p>
            <a:pPr marL="457200" indent="-457200">
              <a:buFont typeface="Wingdings" panose="05000000000000000000" pitchFamily="2" charset="2"/>
              <a:buChar char="§"/>
            </a:pPr>
            <a:r>
              <a:rPr lang="en-US" sz="2400" i="1" dirty="0" smtClean="0">
                <a:latin typeface="Times New Roman" panose="02020603050405020304" pitchFamily="18" charset="0"/>
                <a:cs typeface="Times New Roman" panose="02020603050405020304" pitchFamily="18" charset="0"/>
              </a:rPr>
              <a:t>Dr. Martin Luther King, Jr. Celebration</a:t>
            </a:r>
          </a:p>
          <a:p>
            <a:pPr marL="457200" indent="-457200">
              <a:buFont typeface="Wingdings" panose="05000000000000000000" pitchFamily="2" charset="2"/>
              <a:buChar char="§"/>
            </a:pPr>
            <a:r>
              <a:rPr lang="en-US" sz="2400" i="1" dirty="0" smtClean="0">
                <a:solidFill>
                  <a:srgbClr val="FF0000"/>
                </a:solidFill>
                <a:latin typeface="Times New Roman" panose="02020603050405020304" pitchFamily="18" charset="0"/>
                <a:cs typeface="Times New Roman" panose="02020603050405020304" pitchFamily="18" charset="0"/>
              </a:rPr>
              <a:t>Aztec </a:t>
            </a:r>
            <a:r>
              <a:rPr lang="en-US" sz="2400" i="1" dirty="0">
                <a:solidFill>
                  <a:srgbClr val="FF0000"/>
                </a:solidFill>
                <a:latin typeface="Times New Roman" panose="02020603050405020304" pitchFamily="18" charset="0"/>
                <a:cs typeface="Times New Roman" panose="02020603050405020304" pitchFamily="18" charset="0"/>
              </a:rPr>
              <a:t>Dancers on Dia De Los </a:t>
            </a:r>
            <a:r>
              <a:rPr lang="en-US" sz="2400" i="1" dirty="0" smtClean="0">
                <a:solidFill>
                  <a:srgbClr val="FF0000"/>
                </a:solidFill>
                <a:latin typeface="Times New Roman" panose="02020603050405020304" pitchFamily="18" charset="0"/>
                <a:cs typeface="Times New Roman" panose="02020603050405020304" pitchFamily="18" charset="0"/>
              </a:rPr>
              <a:t>Muertos</a:t>
            </a:r>
          </a:p>
          <a:p>
            <a:pPr marL="457200" indent="-457200">
              <a:buFont typeface="Wingdings" panose="05000000000000000000" pitchFamily="2" charset="2"/>
              <a:buChar char="§"/>
            </a:pPr>
            <a:r>
              <a:rPr lang="en-US" sz="2400" i="1" dirty="0" smtClean="0">
                <a:solidFill>
                  <a:srgbClr val="0000FF"/>
                </a:solidFill>
                <a:latin typeface="Times New Roman" panose="02020603050405020304" pitchFamily="18" charset="0"/>
                <a:cs typeface="Times New Roman" panose="02020603050405020304" pitchFamily="18" charset="0"/>
              </a:rPr>
              <a:t>American Mosaic Offered As a Class or CCSS Unit(s)</a:t>
            </a:r>
          </a:p>
          <a:p>
            <a:pPr marL="457200" indent="-457200">
              <a:buFont typeface="Wingdings" panose="05000000000000000000" pitchFamily="2" charset="2"/>
              <a:buChar char="§"/>
            </a:pPr>
            <a:r>
              <a:rPr lang="en-US" sz="2400" i="1" dirty="0" smtClean="0">
                <a:latin typeface="Times New Roman" panose="02020603050405020304" pitchFamily="18" charset="0"/>
                <a:cs typeface="Times New Roman" panose="02020603050405020304" pitchFamily="18" charset="0"/>
              </a:rPr>
              <a:t>STAND Banquet</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0" y="-76200"/>
            <a:ext cx="9144000" cy="646331"/>
          </a:xfrm>
          <a:prstGeom prst="rect">
            <a:avLst/>
          </a:prstGeom>
          <a:noFill/>
        </p:spPr>
        <p:txBody>
          <a:bodyPr wrap="square" rtlCol="0">
            <a:spAutoFit/>
          </a:bodyPr>
          <a:lstStyle/>
          <a:p>
            <a:pPr algn="ctr"/>
            <a:r>
              <a:rPr lang="en-US" sz="3600"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Sample STAND Activities and Celebrations</a:t>
            </a:r>
            <a:endParaRPr lang="en-U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a:hlinkClick r:id="rId2"/>
          </p:cNvPr>
          <p:cNvPicPr>
            <a:picLocks noChangeAspect="1"/>
          </p:cNvPicPr>
          <p:nvPr/>
        </p:nvPicPr>
        <p:blipFill>
          <a:blip r:embed="rId3"/>
          <a:stretch>
            <a:fillRect/>
          </a:stretch>
        </p:blipFill>
        <p:spPr>
          <a:xfrm rot="16200000">
            <a:off x="5621170" y="896768"/>
            <a:ext cx="3692862" cy="5638801"/>
          </a:xfrm>
          <a:prstGeom prst="rect">
            <a:avLst/>
          </a:prstGeom>
        </p:spPr>
      </p:pic>
      <p:sp>
        <p:nvSpPr>
          <p:cNvPr id="3" name="Smiley Face 2">
            <a:hlinkClick r:id="rId4" action="ppaction://hlinkfile"/>
          </p:cNvPr>
          <p:cNvSpPr/>
          <p:nvPr/>
        </p:nvSpPr>
        <p:spPr>
          <a:xfrm>
            <a:off x="2882038" y="6312976"/>
            <a:ext cx="2286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301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9144000" cy="6858000"/>
          </a:xfrm>
          <a:prstGeom prst="rect">
            <a:avLst/>
          </a:prstGeom>
        </p:spPr>
      </p:pic>
      <p:sp>
        <p:nvSpPr>
          <p:cNvPr id="3" name="TextBox 2"/>
          <p:cNvSpPr txBox="1"/>
          <p:nvPr/>
        </p:nvSpPr>
        <p:spPr>
          <a:xfrm>
            <a:off x="716280" y="609599"/>
            <a:ext cx="7848599" cy="1323439"/>
          </a:xfrm>
          <a:prstGeom prst="rect">
            <a:avLst/>
          </a:prstGeom>
          <a:noFill/>
        </p:spPr>
        <p:txBody>
          <a:bodyPr wrap="square" rtlCol="0">
            <a:spAutoFit/>
          </a:bodyPr>
          <a:lstStyle/>
          <a:p>
            <a:r>
              <a:rPr lang="en-US" sz="2400" dirty="0" smtClean="0">
                <a:solidFill>
                  <a:srgbClr val="0000FF"/>
                </a:solidFill>
                <a:latin typeface="Times New Roman" pitchFamily="18" charset="0"/>
                <a:cs typeface="Times New Roman" pitchFamily="18" charset="0"/>
              </a:rPr>
              <a:t>ROPES</a:t>
            </a:r>
            <a:r>
              <a:rPr lang="en-US" sz="2400" dirty="0" smtClean="0">
                <a:solidFill>
                  <a:srgbClr val="FF0000"/>
                </a:solidFill>
                <a:latin typeface="Times New Roman" pitchFamily="18" charset="0"/>
                <a:cs typeface="Times New Roman" pitchFamily="18" charset="0"/>
              </a:rPr>
              <a:t> has </a:t>
            </a:r>
            <a:r>
              <a:rPr lang="en-US" sz="2400" dirty="0">
                <a:solidFill>
                  <a:srgbClr val="FF0000"/>
                </a:solidFill>
                <a:latin typeface="Times New Roman" pitchFamily="18" charset="0"/>
                <a:cs typeface="Times New Roman" pitchFamily="18" charset="0"/>
              </a:rPr>
              <a:t>proven successful in creating a positive </a:t>
            </a:r>
            <a:r>
              <a:rPr lang="en-US" sz="2400" dirty="0" smtClean="0">
                <a:solidFill>
                  <a:srgbClr val="FF0000"/>
                </a:solidFill>
                <a:latin typeface="Times New Roman" pitchFamily="18" charset="0"/>
                <a:cs typeface="Times New Roman" pitchFamily="18" charset="0"/>
              </a:rPr>
              <a:t>	environment </a:t>
            </a:r>
            <a:r>
              <a:rPr lang="en-US" sz="2400" dirty="0">
                <a:solidFill>
                  <a:srgbClr val="FF0000"/>
                </a:solidFill>
                <a:latin typeface="Times New Roman" pitchFamily="18" charset="0"/>
                <a:cs typeface="Times New Roman" pitchFamily="18" charset="0"/>
              </a:rPr>
              <a:t>in which to conduct emotionally </a:t>
            </a:r>
            <a:r>
              <a:rPr lang="en-US" sz="2400" dirty="0" smtClean="0">
                <a:solidFill>
                  <a:srgbClr val="FF0000"/>
                </a:solidFill>
                <a:latin typeface="Times New Roman" pitchFamily="18" charset="0"/>
                <a:cs typeface="Times New Roman" pitchFamily="18" charset="0"/>
              </a:rPr>
              <a:t>	charged meetings</a:t>
            </a:r>
            <a:r>
              <a:rPr lang="en-US" sz="2400" dirty="0">
                <a:solidFill>
                  <a:srgbClr val="FF0000"/>
                </a:solidFill>
                <a:latin typeface="Times New Roman" pitchFamily="18" charset="0"/>
                <a:cs typeface="Times New Roman" pitchFamily="18" charset="0"/>
              </a:rPr>
              <a:t>.</a:t>
            </a:r>
            <a:endParaRPr lang="en-US" sz="700" dirty="0" smtClean="0">
              <a:solidFill>
                <a:srgbClr val="FF0000"/>
              </a:solidFill>
              <a:latin typeface="Times New Roman" pitchFamily="18" charset="0"/>
              <a:cs typeface="Times New Roman" pitchFamily="18" charset="0"/>
            </a:endParaRPr>
          </a:p>
          <a:p>
            <a:endParaRPr lang="en-US" sz="800" dirty="0">
              <a:latin typeface="Times New Roman" pitchFamily="18" charset="0"/>
              <a:cs typeface="Times New Roman" pitchFamily="18" charset="0"/>
            </a:endParaRPr>
          </a:p>
        </p:txBody>
      </p:sp>
      <p:sp>
        <p:nvSpPr>
          <p:cNvPr id="6" name="TextBox 5"/>
          <p:cNvSpPr txBox="1"/>
          <p:nvPr/>
        </p:nvSpPr>
        <p:spPr>
          <a:xfrm>
            <a:off x="-30480" y="-98286"/>
            <a:ext cx="9174480" cy="769441"/>
          </a:xfrm>
          <a:prstGeom prst="rect">
            <a:avLst/>
          </a:prstGeom>
          <a:noFill/>
        </p:spPr>
        <p:txBody>
          <a:bodyPr wrap="square" rtlCol="0">
            <a:spAutoFit/>
          </a:bodyPr>
          <a:lstStyle/>
          <a:p>
            <a:pPr algn="ctr"/>
            <a:r>
              <a:rPr lang="en-US" sz="4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Using the </a:t>
            </a:r>
            <a:r>
              <a:rPr lang="en-US" sz="4400"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ROPES</a:t>
            </a:r>
            <a:r>
              <a:rPr lang="en-US" sz="4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Untie the Knots</a:t>
            </a:r>
            <a:endParaRPr lang="en-U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716280" y="1752600"/>
            <a:ext cx="7970520" cy="907941"/>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F0000"/>
                </a:solidFill>
                <a:latin typeface="Times New Roman" pitchFamily="18" charset="0"/>
                <a:cs typeface="Times New Roman" pitchFamily="18" charset="0"/>
              </a:rPr>
              <a:t>R</a:t>
            </a:r>
            <a:r>
              <a:rPr lang="en-US" sz="2400" dirty="0">
                <a:solidFill>
                  <a:srgbClr val="0000FF"/>
                </a:solidFill>
                <a:latin typeface="Times New Roman" pitchFamily="18" charset="0"/>
                <a:cs typeface="Times New Roman" pitchFamily="18" charset="0"/>
              </a:rPr>
              <a:t>espect: </a:t>
            </a:r>
            <a:r>
              <a:rPr lang="en-US" sz="2400" i="1" dirty="0">
                <a:solidFill>
                  <a:srgbClr val="000000"/>
                </a:solidFill>
                <a:latin typeface="Times New Roman" pitchFamily="18" charset="0"/>
                <a:cs typeface="Times New Roman" pitchFamily="18" charset="0"/>
              </a:rPr>
              <a:t>We must respect each other regardless </a:t>
            </a:r>
            <a:r>
              <a:rPr lang="en-US" sz="2400" i="1" dirty="0" smtClean="0">
                <a:solidFill>
                  <a:srgbClr val="000000"/>
                </a:solidFill>
                <a:latin typeface="Times New Roman" pitchFamily="18" charset="0"/>
                <a:cs typeface="Times New Roman" pitchFamily="18" charset="0"/>
              </a:rPr>
              <a:t>of 	differing perspectives</a:t>
            </a:r>
            <a:r>
              <a:rPr lang="en-US" sz="2400" i="1" dirty="0">
                <a:solidFill>
                  <a:srgbClr val="000000"/>
                </a:solidFill>
                <a:latin typeface="Times New Roman" pitchFamily="18" charset="0"/>
                <a:cs typeface="Times New Roman" pitchFamily="18" charset="0"/>
              </a:rPr>
              <a:t>.</a:t>
            </a:r>
          </a:p>
          <a:p>
            <a:pPr lvl="0"/>
            <a:endParaRPr lang="en-US" sz="500" dirty="0">
              <a:solidFill>
                <a:srgbClr val="000000"/>
              </a:solidFill>
              <a:latin typeface="Times New Roman" pitchFamily="18" charset="0"/>
              <a:cs typeface="Times New Roman" pitchFamily="18" charset="0"/>
            </a:endParaRPr>
          </a:p>
        </p:txBody>
      </p:sp>
      <p:sp>
        <p:nvSpPr>
          <p:cNvPr id="4" name="TextBox 3"/>
          <p:cNvSpPr txBox="1"/>
          <p:nvPr/>
        </p:nvSpPr>
        <p:spPr>
          <a:xfrm>
            <a:off x="731520" y="2527935"/>
            <a:ext cx="7970520" cy="907941"/>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F0000"/>
                </a:solidFill>
                <a:latin typeface="Times New Roman" pitchFamily="18" charset="0"/>
                <a:cs typeface="Times New Roman" pitchFamily="18" charset="0"/>
              </a:rPr>
              <a:t>O</a:t>
            </a:r>
            <a:r>
              <a:rPr lang="en-US" sz="2400" dirty="0">
                <a:solidFill>
                  <a:srgbClr val="0000FF"/>
                </a:solidFill>
                <a:latin typeface="Times New Roman" pitchFamily="18" charset="0"/>
                <a:cs typeface="Times New Roman" pitchFamily="18" charset="0"/>
              </a:rPr>
              <a:t>penness</a:t>
            </a:r>
            <a:r>
              <a:rPr lang="en-US" sz="2400" dirty="0">
                <a:solidFill>
                  <a:srgbClr val="000000"/>
                </a:solidFill>
                <a:latin typeface="Times New Roman" pitchFamily="18" charset="0"/>
                <a:cs typeface="Times New Roman" pitchFamily="18" charset="0"/>
              </a:rPr>
              <a:t>: </a:t>
            </a:r>
            <a:r>
              <a:rPr lang="en-US" sz="2400" i="1" dirty="0">
                <a:solidFill>
                  <a:srgbClr val="FF0000"/>
                </a:solidFill>
                <a:latin typeface="Times New Roman" pitchFamily="18" charset="0"/>
                <a:cs typeface="Times New Roman" pitchFamily="18" charset="0"/>
              </a:rPr>
              <a:t>We must feel free to be open and honest </a:t>
            </a:r>
            <a:r>
              <a:rPr lang="en-US" sz="2400" i="1" dirty="0" smtClean="0">
                <a:solidFill>
                  <a:srgbClr val="FF0000"/>
                </a:solidFill>
                <a:latin typeface="Times New Roman" pitchFamily="18" charset="0"/>
                <a:cs typeface="Times New Roman" pitchFamily="18" charset="0"/>
              </a:rPr>
              <a:t> 	without  fear </a:t>
            </a:r>
            <a:r>
              <a:rPr lang="en-US" sz="2400" i="1" dirty="0">
                <a:solidFill>
                  <a:srgbClr val="FF0000"/>
                </a:solidFill>
                <a:latin typeface="Times New Roman" pitchFamily="18" charset="0"/>
                <a:cs typeface="Times New Roman" pitchFamily="18" charset="0"/>
              </a:rPr>
              <a:t>of being shouted down.</a:t>
            </a:r>
          </a:p>
          <a:p>
            <a:pPr lvl="0"/>
            <a:endParaRPr lang="en-US" sz="500" dirty="0">
              <a:solidFill>
                <a:srgbClr val="000000"/>
              </a:solidFill>
              <a:latin typeface="Times New Roman" pitchFamily="18" charset="0"/>
              <a:cs typeface="Times New Roman" pitchFamily="18" charset="0"/>
            </a:endParaRPr>
          </a:p>
        </p:txBody>
      </p:sp>
      <p:sp>
        <p:nvSpPr>
          <p:cNvPr id="7" name="TextBox 6"/>
          <p:cNvSpPr txBox="1"/>
          <p:nvPr/>
        </p:nvSpPr>
        <p:spPr>
          <a:xfrm>
            <a:off x="731519" y="3420636"/>
            <a:ext cx="8107681" cy="1277273"/>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F0000"/>
                </a:solidFill>
                <a:latin typeface="Times New Roman" pitchFamily="18" charset="0"/>
                <a:cs typeface="Times New Roman" pitchFamily="18" charset="0"/>
              </a:rPr>
              <a:t>P</a:t>
            </a:r>
            <a:r>
              <a:rPr lang="en-US" sz="2400" dirty="0">
                <a:solidFill>
                  <a:srgbClr val="0000FF"/>
                </a:solidFill>
                <a:latin typeface="Times New Roman" pitchFamily="18" charset="0"/>
                <a:cs typeface="Times New Roman" pitchFamily="18" charset="0"/>
              </a:rPr>
              <a:t>articipation</a:t>
            </a:r>
            <a:r>
              <a:rPr lang="en-US" sz="2400" dirty="0">
                <a:solidFill>
                  <a:srgbClr val="000000"/>
                </a:solidFill>
                <a:latin typeface="Times New Roman" pitchFamily="18" charset="0"/>
                <a:cs typeface="Times New Roman" pitchFamily="18" charset="0"/>
              </a:rPr>
              <a:t>: </a:t>
            </a:r>
            <a:r>
              <a:rPr lang="en-US" sz="2400" i="1" dirty="0">
                <a:solidFill>
                  <a:srgbClr val="000000"/>
                </a:solidFill>
                <a:latin typeface="Times New Roman" pitchFamily="18" charset="0"/>
                <a:cs typeface="Times New Roman" pitchFamily="18" charset="0"/>
              </a:rPr>
              <a:t>We must allow all who want to participate </a:t>
            </a:r>
            <a:r>
              <a:rPr lang="en-US" sz="2400" i="1" dirty="0" smtClean="0">
                <a:solidFill>
                  <a:srgbClr val="000000"/>
                </a:solidFill>
                <a:latin typeface="Times New Roman" pitchFamily="18" charset="0"/>
                <a:cs typeface="Times New Roman" pitchFamily="18" charset="0"/>
              </a:rPr>
              <a:t>               	the opportunity </a:t>
            </a:r>
            <a:r>
              <a:rPr lang="en-US" sz="2400" i="1" dirty="0">
                <a:solidFill>
                  <a:srgbClr val="000000"/>
                </a:solidFill>
                <a:latin typeface="Times New Roman" pitchFamily="18" charset="0"/>
                <a:cs typeface="Times New Roman" pitchFamily="18" charset="0"/>
              </a:rPr>
              <a:t>to do so without letting one or two 	people dominate the discussion.</a:t>
            </a:r>
          </a:p>
          <a:p>
            <a:pPr lvl="0"/>
            <a:endParaRPr lang="en-US" sz="500" dirty="0">
              <a:solidFill>
                <a:srgbClr val="000000"/>
              </a:solidFill>
              <a:latin typeface="Times New Roman" pitchFamily="18" charset="0"/>
              <a:cs typeface="Times New Roman" pitchFamily="18" charset="0"/>
            </a:endParaRPr>
          </a:p>
        </p:txBody>
      </p:sp>
      <p:sp>
        <p:nvSpPr>
          <p:cNvPr id="8" name="TextBox 7"/>
          <p:cNvSpPr txBox="1"/>
          <p:nvPr/>
        </p:nvSpPr>
        <p:spPr>
          <a:xfrm>
            <a:off x="731520" y="4648200"/>
            <a:ext cx="7650480" cy="1277273"/>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F0000"/>
                </a:solidFill>
                <a:latin typeface="Times New Roman" pitchFamily="18" charset="0"/>
                <a:cs typeface="Times New Roman" pitchFamily="18" charset="0"/>
              </a:rPr>
              <a:t>E</a:t>
            </a:r>
            <a:r>
              <a:rPr lang="en-US" sz="2400" dirty="0">
                <a:solidFill>
                  <a:srgbClr val="0000FF"/>
                </a:solidFill>
                <a:latin typeface="Times New Roman" pitchFamily="18" charset="0"/>
                <a:cs typeface="Times New Roman" pitchFamily="18" charset="0"/>
              </a:rPr>
              <a:t>ncouragement</a:t>
            </a:r>
            <a:r>
              <a:rPr lang="en-US" sz="2400" dirty="0">
                <a:solidFill>
                  <a:srgbClr val="000000"/>
                </a:solidFill>
                <a:latin typeface="Times New Roman" pitchFamily="18" charset="0"/>
                <a:cs typeface="Times New Roman" pitchFamily="18" charset="0"/>
              </a:rPr>
              <a:t>: </a:t>
            </a:r>
            <a:r>
              <a:rPr lang="en-US" sz="2400" i="1" dirty="0">
                <a:solidFill>
                  <a:srgbClr val="FF0000"/>
                </a:solidFill>
                <a:latin typeface="Times New Roman" pitchFamily="18" charset="0"/>
                <a:cs typeface="Times New Roman" pitchFamily="18" charset="0"/>
              </a:rPr>
              <a:t>We must encourage one another 	to find 	common ground so solutions to the issues </a:t>
            </a:r>
            <a:r>
              <a:rPr lang="en-US" sz="2400" i="1" dirty="0" smtClean="0">
                <a:solidFill>
                  <a:srgbClr val="FF0000"/>
                </a:solidFill>
                <a:latin typeface="Times New Roman" pitchFamily="18" charset="0"/>
                <a:cs typeface="Times New Roman" pitchFamily="18" charset="0"/>
              </a:rPr>
              <a:t>	being discussed </a:t>
            </a:r>
            <a:r>
              <a:rPr lang="en-US" sz="2400" i="1" dirty="0">
                <a:solidFill>
                  <a:srgbClr val="FF0000"/>
                </a:solidFill>
                <a:latin typeface="Times New Roman" pitchFamily="18" charset="0"/>
                <a:cs typeface="Times New Roman" pitchFamily="18" charset="0"/>
              </a:rPr>
              <a:t>can be reached.</a:t>
            </a:r>
          </a:p>
          <a:p>
            <a:pPr lvl="0"/>
            <a:endParaRPr lang="en-US" sz="500" dirty="0">
              <a:solidFill>
                <a:srgbClr val="000000"/>
              </a:solidFill>
              <a:latin typeface="Times New Roman" pitchFamily="18" charset="0"/>
              <a:cs typeface="Times New Roman" pitchFamily="18" charset="0"/>
            </a:endParaRPr>
          </a:p>
        </p:txBody>
      </p:sp>
      <p:sp>
        <p:nvSpPr>
          <p:cNvPr id="9" name="TextBox 8"/>
          <p:cNvSpPr txBox="1"/>
          <p:nvPr/>
        </p:nvSpPr>
        <p:spPr>
          <a:xfrm>
            <a:off x="716280" y="5874603"/>
            <a:ext cx="7665720" cy="830997"/>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F0000"/>
                </a:solidFill>
                <a:latin typeface="Times New Roman" pitchFamily="18" charset="0"/>
                <a:cs typeface="Times New Roman" pitchFamily="18" charset="0"/>
              </a:rPr>
              <a:t>S</a:t>
            </a:r>
            <a:r>
              <a:rPr lang="en-US" sz="2400" dirty="0">
                <a:solidFill>
                  <a:srgbClr val="0000FF"/>
                </a:solidFill>
                <a:latin typeface="Times New Roman" pitchFamily="18" charset="0"/>
                <a:cs typeface="Times New Roman" pitchFamily="18" charset="0"/>
              </a:rPr>
              <a:t>afety</a:t>
            </a:r>
            <a:r>
              <a:rPr lang="en-US" sz="2400" dirty="0">
                <a:solidFill>
                  <a:srgbClr val="000000"/>
                </a:solidFill>
                <a:latin typeface="Times New Roman" pitchFamily="18" charset="0"/>
                <a:cs typeface="Times New Roman" pitchFamily="18" charset="0"/>
              </a:rPr>
              <a:t>: </a:t>
            </a:r>
            <a:r>
              <a:rPr lang="en-US" sz="2400" i="1" dirty="0">
                <a:solidFill>
                  <a:srgbClr val="000000"/>
                </a:solidFill>
                <a:latin typeface="Times New Roman" pitchFamily="18" charset="0"/>
                <a:cs typeface="Times New Roman" pitchFamily="18" charset="0"/>
              </a:rPr>
              <a:t>We must feel free from any harm in expressing 	beliefs with which we disagree.</a:t>
            </a:r>
          </a:p>
        </p:txBody>
      </p:sp>
    </p:spTree>
    <p:extLst>
      <p:ext uri="{BB962C8B-B14F-4D97-AF65-F5344CB8AC3E}">
        <p14:creationId xmlns:p14="http://schemas.microsoft.com/office/powerpoint/2010/main" val="4085528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fld id="{4216C183-848C-4FC9-B747-C2B41B4D0D30}" type="slidenum">
              <a:rPr lang="en-US" altLang="en-US" smtClean="0">
                <a:solidFill>
                  <a:srgbClr val="000000"/>
                </a:solidFill>
              </a:rPr>
              <a:pPr eaLnBrk="1" hangingPunct="1"/>
              <a:t>15</a:t>
            </a:fld>
            <a:endParaRPr lang="en-US" altLang="en-US" dirty="0" smtClean="0">
              <a:solidFill>
                <a:srgbClr val="000000"/>
              </a:solidFill>
            </a:endParaRPr>
          </a:p>
        </p:txBody>
      </p:sp>
      <p:sp>
        <p:nvSpPr>
          <p:cNvPr id="2" name="TextBox 1"/>
          <p:cNvSpPr txBox="1">
            <a:spLocks noChangeArrowheads="1"/>
          </p:cNvSpPr>
          <p:nvPr/>
        </p:nvSpPr>
        <p:spPr bwMode="auto">
          <a:xfrm>
            <a:off x="0" y="1096625"/>
            <a:ext cx="914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marL="457200" indent="-457200">
              <a:buFont typeface="Arial" panose="020B0604020202020204" pitchFamily="34" charset="0"/>
              <a:buChar char="•"/>
            </a:pPr>
            <a:r>
              <a:rPr lang="en-US" sz="2800" dirty="0" smtClean="0">
                <a:solidFill>
                  <a:srgbClr val="000000"/>
                </a:solidFill>
                <a:latin typeface="Times New Roman" panose="02020603050405020304" pitchFamily="18" charset="0"/>
                <a:cs typeface="Times New Roman" panose="02020603050405020304" pitchFamily="18" charset="0"/>
              </a:rPr>
              <a:t>Race:  </a:t>
            </a:r>
            <a:r>
              <a:rPr lang="en-US" sz="2800" b="0" i="1" dirty="0" smtClean="0">
                <a:solidFill>
                  <a:srgbClr val="FF0000"/>
                </a:solidFill>
                <a:latin typeface="Times New Roman" panose="02020603050405020304" pitchFamily="18" charset="0"/>
                <a:cs typeface="Times New Roman" panose="02020603050405020304" pitchFamily="18" charset="0"/>
              </a:rPr>
              <a:t>An artificial classification of people by skin color or 	geographical location. There is only one race: </a:t>
            </a:r>
            <a:r>
              <a:rPr lang="en-US" sz="2800" b="0" i="1" dirty="0" smtClean="0">
                <a:latin typeface="Times New Roman" panose="02020603050405020304" pitchFamily="18" charset="0"/>
                <a:cs typeface="Times New Roman" panose="02020603050405020304" pitchFamily="18" charset="0"/>
              </a:rPr>
              <a:t>human. </a:t>
            </a:r>
          </a:p>
          <a:p>
            <a:endParaRPr lang="en-US" sz="1200" kern="0" dirty="0" smtClean="0">
              <a:solidFill>
                <a:srgbClr val="000000"/>
              </a:solidFill>
              <a:latin typeface="Times New Roman" panose="02020603050405020304" pitchFamily="18" charset="0"/>
              <a:cs typeface="Times New Roman" panose="02020603050405020304" pitchFamily="18" charset="0"/>
            </a:endParaRPr>
          </a:p>
          <a:p>
            <a:pPr eaLnBrk="1" hangingPunct="1"/>
            <a:endParaRPr lang="en-US" altLang="en-US" sz="3600" b="0" dirty="0" smtClean="0">
              <a:solidFill>
                <a:srgbClr val="000000"/>
              </a:solidFill>
              <a:latin typeface="Times New Roman" pitchFamily="18" charset="0"/>
            </a:endParaRPr>
          </a:p>
        </p:txBody>
      </p:sp>
      <p:sp>
        <p:nvSpPr>
          <p:cNvPr id="12296" name="Text Box 8"/>
          <p:cNvSpPr txBox="1">
            <a:spLocks noChangeArrowheads="1"/>
          </p:cNvSpPr>
          <p:nvPr/>
        </p:nvSpPr>
        <p:spPr bwMode="auto">
          <a:xfrm>
            <a:off x="914400" y="54864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spcBef>
                <a:spcPct val="50000"/>
              </a:spcBef>
            </a:pPr>
            <a:endParaRPr lang="en-US" altLang="en-US" b="0" dirty="0" smtClean="0">
              <a:solidFill>
                <a:srgbClr val="000000"/>
              </a:solidFill>
            </a:endParaRPr>
          </a:p>
        </p:txBody>
      </p:sp>
      <p:sp>
        <p:nvSpPr>
          <p:cNvPr id="3" name="TextBox 2"/>
          <p:cNvSpPr txBox="1"/>
          <p:nvPr/>
        </p:nvSpPr>
        <p:spPr>
          <a:xfrm>
            <a:off x="0" y="76200"/>
            <a:ext cx="9144000" cy="830997"/>
          </a:xfrm>
          <a:prstGeom prst="rect">
            <a:avLst/>
          </a:prstGeom>
          <a:noFill/>
        </p:spPr>
        <p:txBody>
          <a:bodyPr wrap="square" rtlCol="0">
            <a:spAutoFit/>
          </a:bodyPr>
          <a:lstStyle/>
          <a:p>
            <a:pPr algn="ctr"/>
            <a:r>
              <a:rPr lang="en-US" sz="4800"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ヒラギノ角ゴ Pro W3" pitchFamily="-64" charset="-128"/>
                <a:cs typeface="Times New Roman" panose="02020603050405020304" pitchFamily="18" charset="0"/>
              </a:rPr>
              <a:t>Cultural Alphabet Soup</a:t>
            </a:r>
          </a:p>
        </p:txBody>
      </p:sp>
      <p:sp>
        <p:nvSpPr>
          <p:cNvPr id="4" name="TextBox 3"/>
          <p:cNvSpPr txBox="1"/>
          <p:nvPr/>
        </p:nvSpPr>
        <p:spPr>
          <a:xfrm>
            <a:off x="0" y="2133600"/>
            <a:ext cx="9144000" cy="2431435"/>
          </a:xfrm>
          <a:prstGeom prst="rect">
            <a:avLst/>
          </a:prstGeom>
          <a:noFill/>
        </p:spPr>
        <p:txBody>
          <a:bodyPr wrap="square" rtlCol="0">
            <a:spAutoFit/>
          </a:bodyPr>
          <a:lstStyle/>
          <a:p>
            <a:pPr marL="457200" lvl="0" indent="-457200">
              <a:buFont typeface="Arial" panose="020B0604020202020204" pitchFamily="34" charset="0"/>
              <a:buChar char="•"/>
            </a:pPr>
            <a:r>
              <a:rPr lang="en-US" sz="2800" kern="0" dirty="0">
                <a:solidFill>
                  <a:srgbClr val="000000"/>
                </a:solidFill>
                <a:latin typeface="Times New Roman" panose="02020603050405020304" pitchFamily="18" charset="0"/>
                <a:cs typeface="Times New Roman" panose="02020603050405020304" pitchFamily="18" charset="0"/>
              </a:rPr>
              <a:t>Ethnicity:  </a:t>
            </a:r>
            <a:r>
              <a:rPr lang="en-US" sz="2800" b="0" i="1" kern="0" dirty="0">
                <a:solidFill>
                  <a:srgbClr val="0000FF"/>
                </a:solidFill>
                <a:latin typeface="Times New Roman" panose="02020603050405020304" pitchFamily="18" charset="0"/>
                <a:cs typeface="Times New Roman" panose="02020603050405020304" pitchFamily="18" charset="0"/>
              </a:rPr>
              <a:t>A person’s heritage.  Not to be confused with a </a:t>
            </a:r>
            <a:r>
              <a:rPr lang="en-US" sz="2800" b="0" i="1" kern="0" dirty="0" smtClean="0">
                <a:solidFill>
                  <a:srgbClr val="0000FF"/>
                </a:solidFill>
                <a:latin typeface="Times New Roman" panose="02020603050405020304" pitchFamily="18" charset="0"/>
                <a:cs typeface="Times New Roman" panose="02020603050405020304" pitchFamily="18" charset="0"/>
              </a:rPr>
              <a:t>	person’s </a:t>
            </a:r>
            <a:r>
              <a:rPr lang="en-US" sz="2800" b="0" i="1" kern="0" dirty="0">
                <a:solidFill>
                  <a:srgbClr val="0000FF"/>
                </a:solidFill>
                <a:latin typeface="Times New Roman" panose="02020603050405020304" pitchFamily="18" charset="0"/>
                <a:cs typeface="Times New Roman" panose="02020603050405020304" pitchFamily="18" charset="0"/>
              </a:rPr>
              <a:t>race.  Examples of </a:t>
            </a:r>
            <a:r>
              <a:rPr lang="en-US" sz="2800" b="0" i="1" kern="0" dirty="0" smtClean="0">
                <a:solidFill>
                  <a:srgbClr val="0000FF"/>
                </a:solidFill>
                <a:latin typeface="Times New Roman" panose="02020603050405020304" pitchFamily="18" charset="0"/>
                <a:cs typeface="Times New Roman" panose="02020603050405020304" pitchFamily="18" charset="0"/>
              </a:rPr>
              <a:t>ethnicity </a:t>
            </a:r>
            <a:r>
              <a:rPr lang="en-US" sz="2800" b="0" i="1" kern="0" dirty="0">
                <a:solidFill>
                  <a:srgbClr val="0000FF"/>
                </a:solidFill>
                <a:latin typeface="Times New Roman" panose="02020603050405020304" pitchFamily="18" charset="0"/>
                <a:cs typeface="Times New Roman" panose="02020603050405020304" pitchFamily="18" charset="0"/>
              </a:rPr>
              <a:t>are Mexican, </a:t>
            </a:r>
            <a:r>
              <a:rPr lang="en-US" sz="2800" b="0" i="1" kern="0" dirty="0" smtClean="0">
                <a:solidFill>
                  <a:srgbClr val="0000FF"/>
                </a:solidFill>
                <a:latin typeface="Times New Roman" panose="02020603050405020304" pitchFamily="18" charset="0"/>
                <a:cs typeface="Times New Roman" panose="02020603050405020304" pitchFamily="18" charset="0"/>
              </a:rPr>
              <a:t>	Nigerian</a:t>
            </a:r>
            <a:r>
              <a:rPr lang="en-US" sz="2800" b="0" i="1" kern="0" dirty="0">
                <a:solidFill>
                  <a:srgbClr val="0000FF"/>
                </a:solidFill>
                <a:latin typeface="Times New Roman" panose="02020603050405020304" pitchFamily="18" charset="0"/>
                <a:cs typeface="Times New Roman" panose="02020603050405020304" pitchFamily="18" charset="0"/>
              </a:rPr>
              <a:t>, Vietnamese, German, </a:t>
            </a:r>
            <a:r>
              <a:rPr lang="en-US" sz="2800" b="0" i="1" kern="0" dirty="0" smtClean="0">
                <a:solidFill>
                  <a:srgbClr val="0000FF"/>
                </a:solidFill>
                <a:latin typeface="Times New Roman" panose="02020603050405020304" pitchFamily="18" charset="0"/>
                <a:cs typeface="Times New Roman" panose="02020603050405020304" pitchFamily="18" charset="0"/>
              </a:rPr>
              <a:t>Arabic etc</a:t>
            </a:r>
            <a:r>
              <a:rPr lang="en-US" sz="2800" b="0" i="1" kern="0" dirty="0">
                <a:solidFill>
                  <a:srgbClr val="0000FF"/>
                </a:solidFill>
                <a:latin typeface="Times New Roman" panose="02020603050405020304" pitchFamily="18" charset="0"/>
                <a:cs typeface="Times New Roman" panose="02020603050405020304" pitchFamily="18" charset="0"/>
              </a:rPr>
              <a:t>.  In America, </a:t>
            </a:r>
            <a:r>
              <a:rPr lang="en-US" sz="2800" b="0" i="1" kern="0" dirty="0" smtClean="0">
                <a:solidFill>
                  <a:srgbClr val="0000FF"/>
                </a:solidFill>
                <a:latin typeface="Times New Roman" panose="02020603050405020304" pitchFamily="18" charset="0"/>
                <a:cs typeface="Times New Roman" panose="02020603050405020304" pitchFamily="18" charset="0"/>
              </a:rPr>
              <a:t>	most people </a:t>
            </a:r>
            <a:r>
              <a:rPr lang="en-US" sz="2800" b="0" i="1" kern="0" dirty="0">
                <a:solidFill>
                  <a:srgbClr val="0000FF"/>
                </a:solidFill>
                <a:latin typeface="Times New Roman" panose="02020603050405020304" pitchFamily="18" charset="0"/>
                <a:cs typeface="Times New Roman" panose="02020603050405020304" pitchFamily="18" charset="0"/>
              </a:rPr>
              <a:t>claim a heritage that identifies more than </a:t>
            </a:r>
            <a:r>
              <a:rPr lang="en-US" sz="2800" b="0" i="1" kern="0" dirty="0" smtClean="0">
                <a:solidFill>
                  <a:srgbClr val="0000FF"/>
                </a:solidFill>
                <a:latin typeface="Times New Roman" panose="02020603050405020304" pitchFamily="18" charset="0"/>
                <a:cs typeface="Times New Roman" panose="02020603050405020304" pitchFamily="18" charset="0"/>
              </a:rPr>
              <a:t>	one ethnic </a:t>
            </a:r>
            <a:r>
              <a:rPr lang="en-US" sz="2800" b="0" i="1" kern="0" dirty="0">
                <a:solidFill>
                  <a:srgbClr val="0000FF"/>
                </a:solidFill>
                <a:latin typeface="Times New Roman" panose="02020603050405020304" pitchFamily="18" charset="0"/>
                <a:cs typeface="Times New Roman" panose="02020603050405020304" pitchFamily="18" charset="0"/>
              </a:rPr>
              <a:t>group.</a:t>
            </a:r>
          </a:p>
          <a:p>
            <a:pPr lvl="0"/>
            <a:r>
              <a:rPr lang="en-US" sz="1200" kern="0" dirty="0">
                <a:solidFill>
                  <a:srgbClr val="000000"/>
                </a:solidFill>
                <a:latin typeface="Times New Roman" panose="02020603050405020304" pitchFamily="18" charset="0"/>
                <a:cs typeface="Times New Roman" panose="02020603050405020304" pitchFamily="18" charset="0"/>
              </a:rPr>
              <a:t> </a:t>
            </a:r>
            <a:endParaRPr lang="en-US" sz="1200" b="0" kern="0"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4343400"/>
            <a:ext cx="9144000" cy="1138773"/>
          </a:xfrm>
          <a:prstGeom prst="rect">
            <a:avLst/>
          </a:prstGeom>
          <a:noFill/>
        </p:spPr>
        <p:txBody>
          <a:bodyPr wrap="square" rtlCol="0">
            <a:spAutoFit/>
          </a:bodyPr>
          <a:lstStyle/>
          <a:p>
            <a:pPr marL="457200" lvl="0" indent="-457200">
              <a:buFont typeface="Arial" panose="020B0604020202020204" pitchFamily="34" charset="0"/>
              <a:buChar char="•"/>
            </a:pPr>
            <a:r>
              <a:rPr lang="en-US" sz="2800" kern="0" dirty="0">
                <a:solidFill>
                  <a:srgbClr val="000000"/>
                </a:solidFill>
                <a:latin typeface="Times New Roman" panose="02020603050405020304" pitchFamily="18" charset="0"/>
                <a:cs typeface="Times New Roman" panose="02020603050405020304" pitchFamily="18" charset="0"/>
              </a:rPr>
              <a:t>Culture:  </a:t>
            </a:r>
            <a:r>
              <a:rPr lang="en-US" sz="2800" b="0" i="1" kern="0" dirty="0">
                <a:solidFill>
                  <a:srgbClr val="FF0000"/>
                </a:solidFill>
                <a:latin typeface="Times New Roman" panose="02020603050405020304" pitchFamily="18" charset="0"/>
                <a:cs typeface="Times New Roman" panose="02020603050405020304" pitchFamily="18" charset="0"/>
              </a:rPr>
              <a:t>A combination of a person’s heritage, ethnicity, </a:t>
            </a:r>
            <a:r>
              <a:rPr lang="en-US" sz="2800" b="0" i="1" kern="0" dirty="0" smtClean="0">
                <a:solidFill>
                  <a:srgbClr val="FF0000"/>
                </a:solidFill>
                <a:latin typeface="Times New Roman" panose="02020603050405020304" pitchFamily="18" charset="0"/>
                <a:cs typeface="Times New Roman" panose="02020603050405020304" pitchFamily="18" charset="0"/>
              </a:rPr>
              <a:t>	race</a:t>
            </a:r>
            <a:r>
              <a:rPr lang="en-US" sz="2800" b="0" i="1" kern="0" dirty="0">
                <a:solidFill>
                  <a:srgbClr val="FF0000"/>
                </a:solidFill>
                <a:latin typeface="Times New Roman" panose="02020603050405020304" pitchFamily="18" charset="0"/>
                <a:cs typeface="Times New Roman" panose="02020603050405020304" pitchFamily="18" charset="0"/>
              </a:rPr>
              <a:t>, language, religion, and traditions.</a:t>
            </a:r>
          </a:p>
          <a:p>
            <a:pPr lvl="0"/>
            <a:endParaRPr lang="en-US" sz="1200" b="0" kern="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5410200"/>
            <a:ext cx="9144000" cy="1384995"/>
          </a:xfrm>
          <a:prstGeom prst="rect">
            <a:avLst/>
          </a:prstGeom>
          <a:noFill/>
        </p:spPr>
        <p:txBody>
          <a:bodyPr wrap="square" rtlCol="0">
            <a:spAutoFit/>
          </a:bodyPr>
          <a:lstStyle/>
          <a:p>
            <a:pPr marL="457200" lvl="0" indent="-457200">
              <a:buFont typeface="Arial" panose="020B0604020202020204" pitchFamily="34" charset="0"/>
              <a:buChar char="•"/>
            </a:pPr>
            <a:r>
              <a:rPr lang="en-US" sz="2800" kern="0" dirty="0">
                <a:solidFill>
                  <a:srgbClr val="000000"/>
                </a:solidFill>
                <a:latin typeface="Times New Roman" panose="02020603050405020304" pitchFamily="18" charset="0"/>
                <a:cs typeface="Times New Roman" panose="02020603050405020304" pitchFamily="18" charset="0"/>
              </a:rPr>
              <a:t>Nationality:  </a:t>
            </a:r>
            <a:r>
              <a:rPr lang="en-US" sz="2800" b="0" i="1" kern="0" dirty="0">
                <a:solidFill>
                  <a:srgbClr val="0000FF"/>
                </a:solidFill>
                <a:latin typeface="Times New Roman" panose="02020603050405020304" pitchFamily="18" charset="0"/>
                <a:cs typeface="Times New Roman" panose="02020603050405020304" pitchFamily="18" charset="0"/>
              </a:rPr>
              <a:t>A person who is a citizen of a country by </a:t>
            </a:r>
            <a:r>
              <a:rPr lang="en-US" sz="2800" b="0" i="1" kern="0" dirty="0" smtClean="0">
                <a:solidFill>
                  <a:srgbClr val="0000FF"/>
                </a:solidFill>
                <a:latin typeface="Times New Roman" panose="02020603050405020304" pitchFamily="18" charset="0"/>
                <a:cs typeface="Times New Roman" panose="02020603050405020304" pitchFamily="18" charset="0"/>
              </a:rPr>
              <a:t>	birth </a:t>
            </a:r>
            <a:r>
              <a:rPr lang="en-US" sz="2800" b="0" i="1" kern="0" dirty="0">
                <a:solidFill>
                  <a:srgbClr val="0000FF"/>
                </a:solidFill>
                <a:latin typeface="Times New Roman" panose="02020603050405020304" pitchFamily="18" charset="0"/>
                <a:cs typeface="Times New Roman" panose="02020603050405020304" pitchFamily="18" charset="0"/>
              </a:rPr>
              <a:t>or naturalization, not to be confused with a </a:t>
            </a:r>
            <a:r>
              <a:rPr lang="en-US" sz="2800" b="0" i="1" kern="0" dirty="0" smtClean="0">
                <a:solidFill>
                  <a:srgbClr val="0000FF"/>
                </a:solidFill>
                <a:latin typeface="Times New Roman" panose="02020603050405020304" pitchFamily="18" charset="0"/>
                <a:cs typeface="Times New Roman" panose="02020603050405020304" pitchFamily="18" charset="0"/>
              </a:rPr>
              <a:t>	person’s </a:t>
            </a:r>
            <a:r>
              <a:rPr lang="en-US" sz="2800" b="0" i="1" kern="0" dirty="0">
                <a:solidFill>
                  <a:srgbClr val="0000FF"/>
                </a:solidFill>
                <a:latin typeface="Times New Roman" panose="02020603050405020304" pitchFamily="18" charset="0"/>
                <a:cs typeface="Times New Roman" panose="02020603050405020304" pitchFamily="18" charset="0"/>
              </a:rPr>
              <a:t>ethnicity or heritage</a:t>
            </a:r>
            <a:r>
              <a:rPr lang="en-US" sz="2800" b="0" i="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02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fld id="{F7582C4C-80FC-4861-9F62-EBF107198546}" type="slidenum">
              <a:rPr lang="en-US" altLang="en-US" smtClean="0">
                <a:solidFill>
                  <a:srgbClr val="000000"/>
                </a:solidFill>
              </a:rPr>
              <a:pPr eaLnBrk="1" hangingPunct="1"/>
              <a:t>16</a:t>
            </a:fld>
            <a:endParaRPr lang="en-US" altLang="en-US" dirty="0" smtClean="0">
              <a:solidFill>
                <a:srgbClr val="000000"/>
              </a:solidFill>
            </a:endParaRPr>
          </a:p>
        </p:txBody>
      </p:sp>
      <p:sp>
        <p:nvSpPr>
          <p:cNvPr id="10245" name="Line 4"/>
          <p:cNvSpPr>
            <a:spLocks noChangeShapeType="1"/>
          </p:cNvSpPr>
          <p:nvPr/>
        </p:nvSpPr>
        <p:spPr bwMode="auto">
          <a:xfrm>
            <a:off x="2667000" y="3352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dirty="0" smtClean="0">
              <a:solidFill>
                <a:srgbClr val="000000"/>
              </a:solidFill>
              <a:ea typeface="ヒラギノ角ゴ Pro W3" pitchFamily="-64" charset="-128"/>
            </a:endParaRPr>
          </a:p>
        </p:txBody>
      </p:sp>
      <p:sp>
        <p:nvSpPr>
          <p:cNvPr id="11" name="TextBox 10"/>
          <p:cNvSpPr txBox="1"/>
          <p:nvPr/>
        </p:nvSpPr>
        <p:spPr>
          <a:xfrm>
            <a:off x="-76200" y="685800"/>
            <a:ext cx="3276600" cy="6186309"/>
          </a:xfrm>
          <a:prstGeom prst="rect">
            <a:avLst/>
          </a:prstGeom>
          <a:noFill/>
        </p:spPr>
        <p:txBody>
          <a:bodyPr wrap="square" rtlCol="0">
            <a:spAutoFit/>
          </a:bodyPr>
          <a:lstStyle/>
          <a:p>
            <a:pPr algn="ctr"/>
            <a:r>
              <a:rPr lang="en-US" sz="3600" i="1" dirty="0" smtClean="0">
                <a:solidFill>
                  <a:srgbClr val="0000FF"/>
                </a:solidFill>
                <a:latin typeface="Times New Roman" panose="02020603050405020304" pitchFamily="18" charset="0"/>
                <a:cs typeface="Times New Roman" panose="02020603050405020304" pitchFamily="18" charset="0"/>
              </a:rPr>
              <a:t>Diversity                 means all the          ways we differ.        It includes the readily visible differences and      the underlying invisible differences that                        may be below         the surface.</a:t>
            </a:r>
            <a:endParaRPr lang="en-US" sz="3600" i="1" dirty="0">
              <a:solidFill>
                <a:srgbClr val="0000FF"/>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0"/>
            <a:ext cx="584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304800"/>
            <a:ext cx="9220200" cy="1143000"/>
          </a:xfrm>
        </p:spPr>
        <p:txBody>
          <a:bodyPr/>
          <a:lstStyle/>
          <a:p>
            <a:pPr algn="ctr"/>
            <a:r>
              <a:rPr lang="en-US" sz="3800" b="1" dirty="0" smtClean="0">
                <a:solidFill>
                  <a:srgbClr val="F8F8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Cultural Iceberg: A Better Understanding</a:t>
            </a:r>
            <a:endParaRPr lang="en-US" sz="3800" b="1" dirty="0">
              <a:solidFill>
                <a:srgbClr val="F8F8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6096000" y="533400"/>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Gender</a:t>
            </a:r>
            <a:endParaRPr lang="en-US" sz="2400" i="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4419600" y="1763430"/>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Customs</a:t>
            </a:r>
            <a:endParaRPr lang="en-US" sz="2400" i="1" dirty="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3733800" y="838200"/>
            <a:ext cx="2362200" cy="830997"/>
          </a:xfrm>
          <a:prstGeom prst="rect">
            <a:avLst/>
          </a:prstGeom>
          <a:noFill/>
        </p:spPr>
        <p:txBody>
          <a:bodyPr wrap="square" rtlCol="0">
            <a:spAutoFit/>
          </a:bodyPr>
          <a:lstStyle/>
          <a:p>
            <a:pPr algn="ctr"/>
            <a:r>
              <a:rPr lang="en-US" sz="2400" i="1" dirty="0" smtClean="0">
                <a:solidFill>
                  <a:srgbClr val="FFFF00"/>
                </a:solidFill>
                <a:effectLst>
                  <a:outerShdw blurRad="38100" dist="38100" dir="2700000" algn="tl">
                    <a:srgbClr val="000000">
                      <a:alpha val="43137"/>
                    </a:srgbClr>
                  </a:outerShdw>
                </a:effectLst>
              </a:rPr>
              <a:t>Physical Attributes</a:t>
            </a:r>
            <a:endParaRPr lang="en-US" sz="2400" i="1"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5791200" y="1036942"/>
            <a:ext cx="2362200"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alpha val="43137"/>
                    </a:srgbClr>
                  </a:outerShdw>
                </a:effectLst>
              </a:rPr>
              <a:t>Language</a:t>
            </a:r>
            <a:endParaRPr lang="en-US" sz="2400"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6096000" y="1519535"/>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Food</a:t>
            </a:r>
            <a:endParaRPr lang="en-US" sz="2400" i="1" dirty="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7543800" y="833735"/>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Ethnicity</a:t>
            </a:r>
            <a:endParaRPr lang="en-US" sz="2400" i="1" dirty="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7620000" y="1752600"/>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Attitude</a:t>
            </a:r>
            <a:r>
              <a:rPr lang="en-US" sz="2400" dirty="0" smtClean="0">
                <a:solidFill>
                  <a:srgbClr val="FFFF00"/>
                </a:solidFill>
                <a:effectLst>
                  <a:outerShdw blurRad="38100" dist="38100" dir="2700000" algn="tl">
                    <a:srgbClr val="000000">
                      <a:alpha val="43137"/>
                    </a:srgbClr>
                  </a:outerShdw>
                </a:effectLst>
              </a:rPr>
              <a:t>s</a:t>
            </a:r>
            <a:endParaRPr lang="en-US" sz="2400"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7315200" y="1295400"/>
            <a:ext cx="2362200" cy="461665"/>
          </a:xfrm>
          <a:prstGeom prst="rect">
            <a:avLst/>
          </a:prstGeom>
          <a:noFill/>
        </p:spPr>
        <p:txBody>
          <a:bodyPr wrap="square" rtlCol="0">
            <a:spAutoFit/>
          </a:bodyPr>
          <a:lstStyle/>
          <a:p>
            <a:r>
              <a:rPr lang="en-US" sz="2400" i="1" dirty="0" smtClean="0">
                <a:solidFill>
                  <a:srgbClr val="FFFF00"/>
                </a:solidFill>
                <a:effectLst>
                  <a:outerShdw blurRad="38100" dist="38100" dir="2700000" algn="tl">
                    <a:srgbClr val="000000">
                      <a:alpha val="43137"/>
                    </a:srgbClr>
                  </a:outerShdw>
                </a:effectLst>
              </a:rPr>
              <a:t>Age</a:t>
            </a:r>
            <a:endParaRPr lang="en-US" sz="2400" i="1" dirty="0">
              <a:solidFill>
                <a:srgbClr val="FFFF00"/>
              </a:solidFill>
              <a:effectLst>
                <a:outerShdw blurRad="38100" dist="38100" dir="2700000" algn="tl">
                  <a:srgbClr val="000000">
                    <a:alpha val="43137"/>
                  </a:srgbClr>
                </a:outerShdw>
              </a:effectLst>
            </a:endParaRPr>
          </a:p>
        </p:txBody>
      </p:sp>
      <p:sp>
        <p:nvSpPr>
          <p:cNvPr id="29" name="TextBox 28"/>
          <p:cNvSpPr txBox="1"/>
          <p:nvPr/>
        </p:nvSpPr>
        <p:spPr>
          <a:xfrm>
            <a:off x="3575050" y="2357735"/>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Values</a:t>
            </a:r>
            <a:endParaRPr lang="en-US" sz="2400" dirty="0">
              <a:solidFill>
                <a:srgbClr val="F8F8F8"/>
              </a:solidFill>
              <a:effectLst>
                <a:outerShdw blurRad="38100" dist="38100" dir="2700000" algn="tl">
                  <a:srgbClr val="000000">
                    <a:alpha val="43137"/>
                  </a:srgbClr>
                </a:outerShdw>
              </a:effectLst>
            </a:endParaRPr>
          </a:p>
        </p:txBody>
      </p:sp>
      <p:sp>
        <p:nvSpPr>
          <p:cNvPr id="30" name="TextBox 29"/>
          <p:cNvSpPr txBox="1"/>
          <p:nvPr/>
        </p:nvSpPr>
        <p:spPr>
          <a:xfrm>
            <a:off x="6781800" y="2522485"/>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Religion</a:t>
            </a:r>
            <a:endParaRPr lang="en-US" sz="2400" dirty="0">
              <a:solidFill>
                <a:srgbClr val="F8F8F8"/>
              </a:solidFill>
              <a:effectLst>
                <a:outerShdw blurRad="38100" dist="38100" dir="2700000" algn="tl">
                  <a:srgbClr val="000000">
                    <a:alpha val="43137"/>
                  </a:srgbClr>
                </a:outerShdw>
              </a:effectLst>
            </a:endParaRPr>
          </a:p>
        </p:txBody>
      </p:sp>
      <p:sp>
        <p:nvSpPr>
          <p:cNvPr id="31" name="TextBox 30"/>
          <p:cNvSpPr txBox="1"/>
          <p:nvPr/>
        </p:nvSpPr>
        <p:spPr>
          <a:xfrm>
            <a:off x="3409950" y="3198167"/>
            <a:ext cx="3143250" cy="830997"/>
          </a:xfrm>
          <a:prstGeom prst="rect">
            <a:avLst/>
          </a:prstGeom>
          <a:noFill/>
        </p:spPr>
        <p:txBody>
          <a:bodyPr wrap="square" rtlCol="0">
            <a:spAutoFit/>
          </a:bodyPr>
          <a:lstStyle/>
          <a:p>
            <a:pPr algn="ctr"/>
            <a:r>
              <a:rPr lang="en-US" sz="2400" dirty="0" smtClean="0">
                <a:solidFill>
                  <a:srgbClr val="F8F8F8"/>
                </a:solidFill>
                <a:effectLst>
                  <a:outerShdw blurRad="38100" dist="38100" dir="2700000" algn="tl">
                    <a:srgbClr val="000000">
                      <a:alpha val="43137"/>
                    </a:srgbClr>
                  </a:outerShdw>
                </a:effectLst>
              </a:rPr>
              <a:t>Sexual Orientation or Identity</a:t>
            </a:r>
            <a:endParaRPr lang="en-US" sz="2400" dirty="0">
              <a:solidFill>
                <a:srgbClr val="F8F8F8"/>
              </a:solidFill>
              <a:effectLst>
                <a:outerShdw blurRad="38100" dist="38100" dir="2700000" algn="tl">
                  <a:srgbClr val="000000">
                    <a:alpha val="43137"/>
                  </a:srgbClr>
                </a:outerShdw>
              </a:effectLst>
            </a:endParaRPr>
          </a:p>
        </p:txBody>
      </p:sp>
      <p:sp>
        <p:nvSpPr>
          <p:cNvPr id="32" name="TextBox 31"/>
          <p:cNvSpPr txBox="1"/>
          <p:nvPr/>
        </p:nvSpPr>
        <p:spPr>
          <a:xfrm>
            <a:off x="6800850" y="3287938"/>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Education</a:t>
            </a:r>
            <a:endParaRPr lang="en-US" sz="2400" dirty="0">
              <a:solidFill>
                <a:srgbClr val="F8F8F8"/>
              </a:solidFill>
              <a:effectLst>
                <a:outerShdw blurRad="38100" dist="38100" dir="2700000" algn="tl">
                  <a:srgbClr val="000000">
                    <a:alpha val="43137"/>
                  </a:srgbClr>
                </a:outerShdw>
              </a:effectLst>
            </a:endParaRPr>
          </a:p>
        </p:txBody>
      </p:sp>
      <p:sp>
        <p:nvSpPr>
          <p:cNvPr id="33" name="TextBox 32"/>
          <p:cNvSpPr txBox="1"/>
          <p:nvPr/>
        </p:nvSpPr>
        <p:spPr>
          <a:xfrm>
            <a:off x="5410200" y="4191000"/>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Family Status</a:t>
            </a:r>
            <a:endParaRPr lang="en-US" sz="2400" dirty="0">
              <a:solidFill>
                <a:srgbClr val="F8F8F8"/>
              </a:solidFill>
              <a:effectLst>
                <a:outerShdw blurRad="38100" dist="38100" dir="2700000" algn="tl">
                  <a:srgbClr val="000000">
                    <a:alpha val="43137"/>
                  </a:srgbClr>
                </a:outerShdw>
              </a:effectLst>
            </a:endParaRPr>
          </a:p>
        </p:txBody>
      </p:sp>
      <p:sp>
        <p:nvSpPr>
          <p:cNvPr id="34" name="TextBox 33"/>
          <p:cNvSpPr txBox="1"/>
          <p:nvPr/>
        </p:nvSpPr>
        <p:spPr>
          <a:xfrm>
            <a:off x="4222750" y="5341887"/>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Beliefs</a:t>
            </a:r>
            <a:endParaRPr lang="en-US" sz="2400" dirty="0">
              <a:solidFill>
                <a:srgbClr val="F8F8F8"/>
              </a:solidFill>
              <a:effectLst>
                <a:outerShdw blurRad="38100" dist="38100" dir="2700000" algn="tl">
                  <a:srgbClr val="000000">
                    <a:alpha val="43137"/>
                  </a:srgbClr>
                </a:outerShdw>
              </a:effectLst>
            </a:endParaRPr>
          </a:p>
        </p:txBody>
      </p:sp>
      <p:sp>
        <p:nvSpPr>
          <p:cNvPr id="35" name="TextBox 34"/>
          <p:cNvSpPr txBox="1"/>
          <p:nvPr/>
        </p:nvSpPr>
        <p:spPr>
          <a:xfrm>
            <a:off x="4000500" y="4719935"/>
            <a:ext cx="27051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Life Experiences</a:t>
            </a:r>
            <a:endParaRPr lang="en-US" sz="2400" dirty="0">
              <a:solidFill>
                <a:srgbClr val="F8F8F8"/>
              </a:solidFill>
              <a:effectLst>
                <a:outerShdw blurRad="38100" dist="38100" dir="2700000" algn="tl">
                  <a:srgbClr val="000000">
                    <a:alpha val="43137"/>
                  </a:srgbClr>
                </a:outerShdw>
              </a:effectLst>
            </a:endParaRPr>
          </a:p>
        </p:txBody>
      </p:sp>
      <p:sp>
        <p:nvSpPr>
          <p:cNvPr id="36" name="TextBox 35"/>
          <p:cNvSpPr txBox="1"/>
          <p:nvPr/>
        </p:nvSpPr>
        <p:spPr>
          <a:xfrm>
            <a:off x="5715000" y="5558135"/>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Skills</a:t>
            </a:r>
            <a:endParaRPr lang="en-US" sz="2400" dirty="0">
              <a:solidFill>
                <a:srgbClr val="F8F8F8"/>
              </a:solidFill>
              <a:effectLst>
                <a:outerShdw blurRad="38100" dist="38100" dir="2700000" algn="tl">
                  <a:srgbClr val="000000">
                    <a:alpha val="43137"/>
                  </a:srgbClr>
                </a:outerShdw>
              </a:effectLst>
            </a:endParaRPr>
          </a:p>
        </p:txBody>
      </p:sp>
      <p:sp>
        <p:nvSpPr>
          <p:cNvPr id="37" name="TextBox 36"/>
          <p:cNvSpPr txBox="1"/>
          <p:nvPr/>
        </p:nvSpPr>
        <p:spPr>
          <a:xfrm>
            <a:off x="6934200" y="5943600"/>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Perspectives</a:t>
            </a:r>
            <a:endParaRPr lang="en-US" sz="2400" dirty="0">
              <a:solidFill>
                <a:srgbClr val="F8F8F8"/>
              </a:solidFill>
              <a:effectLst>
                <a:outerShdw blurRad="38100" dist="38100" dir="2700000" algn="tl">
                  <a:srgbClr val="000000">
                    <a:alpha val="43137"/>
                  </a:srgbClr>
                </a:outerShdw>
              </a:effectLst>
            </a:endParaRPr>
          </a:p>
        </p:txBody>
      </p:sp>
      <p:sp>
        <p:nvSpPr>
          <p:cNvPr id="38" name="TextBox 37"/>
          <p:cNvSpPr txBox="1"/>
          <p:nvPr/>
        </p:nvSpPr>
        <p:spPr>
          <a:xfrm>
            <a:off x="7696200" y="3886200"/>
            <a:ext cx="2362200" cy="461665"/>
          </a:xfrm>
          <a:prstGeom prst="rect">
            <a:avLst/>
          </a:prstGeom>
          <a:noFill/>
        </p:spPr>
        <p:txBody>
          <a:bodyPr wrap="square" rtlCol="0">
            <a:spAutoFit/>
          </a:bodyPr>
          <a:lstStyle/>
          <a:p>
            <a:r>
              <a:rPr lang="en-US" sz="2400" dirty="0" smtClean="0">
                <a:solidFill>
                  <a:srgbClr val="F8F8F8"/>
                </a:solidFill>
                <a:effectLst>
                  <a:outerShdw blurRad="38100" dist="38100" dir="2700000" algn="tl">
                    <a:srgbClr val="000000">
                      <a:alpha val="43137"/>
                    </a:srgbClr>
                  </a:outerShdw>
                </a:effectLst>
              </a:rPr>
              <a:t>Heritage</a:t>
            </a:r>
            <a:endParaRPr lang="en-US" sz="2400" dirty="0">
              <a:solidFill>
                <a:srgbClr val="F8F8F8"/>
              </a:solidFill>
              <a:effectLst>
                <a:outerShdw blurRad="38100" dist="38100" dir="2700000" algn="tl">
                  <a:srgbClr val="000000">
                    <a:alpha val="43137"/>
                  </a:srgbClr>
                </a:outerShdw>
              </a:effectLst>
            </a:endParaRPr>
          </a:p>
        </p:txBody>
      </p:sp>
      <p:sp>
        <p:nvSpPr>
          <p:cNvPr id="7" name="TextBox 6"/>
          <p:cNvSpPr txBox="1"/>
          <p:nvPr/>
        </p:nvSpPr>
        <p:spPr>
          <a:xfrm>
            <a:off x="-3886200" y="1267774"/>
            <a:ext cx="228600" cy="2031325"/>
          </a:xfrm>
          <a:prstGeom prst="rect">
            <a:avLst/>
          </a:prstGeom>
          <a:noFill/>
        </p:spPr>
        <p:txBody>
          <a:bodyPr wrap="square" rtlCol="0">
            <a:spAutoFit/>
          </a:bodyPr>
          <a:lstStyle/>
          <a:p>
            <a:pPr algn="ctr"/>
            <a:r>
              <a:rPr lang="en-US" dirty="0" smtClean="0"/>
              <a:t>Visible</a:t>
            </a:r>
            <a:endParaRPr lang="en-US" dirty="0"/>
          </a:p>
        </p:txBody>
      </p:sp>
      <p:sp>
        <p:nvSpPr>
          <p:cNvPr id="9" name="TextBox 8"/>
          <p:cNvSpPr txBox="1"/>
          <p:nvPr/>
        </p:nvSpPr>
        <p:spPr>
          <a:xfrm>
            <a:off x="-1978887" y="533399"/>
            <a:ext cx="485518" cy="2286001"/>
          </a:xfrm>
          <a:prstGeom prst="rect">
            <a:avLst/>
          </a:prstGeom>
          <a:noFill/>
        </p:spPr>
        <p:txBody>
          <a:bodyPr vert="wordArtVert" wrap="square" rtlCol="0">
            <a:spAutoFit/>
          </a:bodyPr>
          <a:lstStyle/>
          <a:p>
            <a:r>
              <a:rPr lang="en-US" dirty="0" smtClean="0"/>
              <a:t>Visible</a:t>
            </a:r>
            <a:endParaRPr lang="en-US" dirty="0"/>
          </a:p>
        </p:txBody>
      </p:sp>
      <p:sp>
        <p:nvSpPr>
          <p:cNvPr id="12" name="TextBox 11"/>
          <p:cNvSpPr txBox="1"/>
          <p:nvPr/>
        </p:nvSpPr>
        <p:spPr>
          <a:xfrm>
            <a:off x="3276601" y="842665"/>
            <a:ext cx="492443" cy="976699"/>
          </a:xfrm>
          <a:prstGeom prst="rect">
            <a:avLst/>
          </a:prstGeom>
          <a:noFill/>
        </p:spPr>
        <p:txBody>
          <a:bodyPr vert="vert" wrap="square" rtlCol="0">
            <a:spAutoFit/>
          </a:bodyPr>
          <a:lstStyle/>
          <a:p>
            <a:r>
              <a:rPr lang="en-US" sz="2000" dirty="0" smtClean="0">
                <a:solidFill>
                  <a:srgbClr val="F8F8F8"/>
                </a:solidFill>
              </a:rPr>
              <a:t>Visible</a:t>
            </a:r>
            <a:endParaRPr lang="en-US" sz="2000" dirty="0">
              <a:solidFill>
                <a:srgbClr val="F8F8F8"/>
              </a:solidFill>
            </a:endParaRPr>
          </a:p>
        </p:txBody>
      </p:sp>
      <p:sp>
        <p:nvSpPr>
          <p:cNvPr id="46" name="TextBox 45"/>
          <p:cNvSpPr txBox="1"/>
          <p:nvPr/>
        </p:nvSpPr>
        <p:spPr>
          <a:xfrm>
            <a:off x="3317559" y="4343400"/>
            <a:ext cx="492443" cy="1300550"/>
          </a:xfrm>
          <a:prstGeom prst="rect">
            <a:avLst/>
          </a:prstGeom>
          <a:noFill/>
        </p:spPr>
        <p:txBody>
          <a:bodyPr vert="vert" wrap="square" rtlCol="0">
            <a:spAutoFit/>
          </a:bodyPr>
          <a:lstStyle/>
          <a:p>
            <a:r>
              <a:rPr lang="en-US" sz="2000" dirty="0" smtClean="0">
                <a:solidFill>
                  <a:srgbClr val="FFFF00"/>
                </a:solidFill>
              </a:rPr>
              <a:t>Invisible</a:t>
            </a:r>
            <a:endParaRPr lang="en-US" sz="2000" dirty="0">
              <a:solidFill>
                <a:srgbClr val="FFFF00"/>
              </a:solidFill>
            </a:endParaRPr>
          </a:p>
        </p:txBody>
      </p:sp>
    </p:spTree>
    <p:extLst>
      <p:ext uri="{BB962C8B-B14F-4D97-AF65-F5344CB8AC3E}">
        <p14:creationId xmlns:p14="http://schemas.microsoft.com/office/powerpoint/2010/main" val="7776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000"/>
                                        <p:tgtEl>
                                          <p:spTgt spid="23"/>
                                        </p:tgtEl>
                                      </p:cBhvr>
                                    </p:animEffect>
                                    <p:anim calcmode="lin" valueType="num">
                                      <p:cBhvr>
                                        <p:cTn id="35" dur="2000" fill="hold"/>
                                        <p:tgtEl>
                                          <p:spTgt spid="23"/>
                                        </p:tgtEl>
                                        <p:attrNameLst>
                                          <p:attrName>ppt_w</p:attrName>
                                        </p:attrNameLst>
                                      </p:cBhvr>
                                      <p:tavLst>
                                        <p:tav tm="0" fmla="#ppt_w*sin(2.5*pi*$)">
                                          <p:val>
                                            <p:fltVal val="0"/>
                                          </p:val>
                                        </p:tav>
                                        <p:tav tm="100000">
                                          <p:val>
                                            <p:fltVal val="1"/>
                                          </p:val>
                                        </p:tav>
                                      </p:tavLst>
                                    </p:anim>
                                    <p:anim calcmode="lin" valueType="num">
                                      <p:cBhvr>
                                        <p:cTn id="36"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heel(1)">
                                      <p:cBhvr>
                                        <p:cTn id="61" dur="20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circle(in)">
                                      <p:cBhvr>
                                        <p:cTn id="66" dur="20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80">
                                          <p:stCondLst>
                                            <p:cond delay="0"/>
                                          </p:stCondLst>
                                        </p:cTn>
                                        <p:tgtEl>
                                          <p:spTgt spid="32"/>
                                        </p:tgtEl>
                                      </p:cBhvr>
                                    </p:animEffect>
                                    <p:anim calcmode="lin" valueType="num">
                                      <p:cBhvr>
                                        <p:cTn id="7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7" dur="26">
                                          <p:stCondLst>
                                            <p:cond delay="650"/>
                                          </p:stCondLst>
                                        </p:cTn>
                                        <p:tgtEl>
                                          <p:spTgt spid="32"/>
                                        </p:tgtEl>
                                      </p:cBhvr>
                                      <p:to x="100000" y="60000"/>
                                    </p:animScale>
                                    <p:animScale>
                                      <p:cBhvr>
                                        <p:cTn id="78" dur="166" decel="50000">
                                          <p:stCondLst>
                                            <p:cond delay="676"/>
                                          </p:stCondLst>
                                        </p:cTn>
                                        <p:tgtEl>
                                          <p:spTgt spid="32"/>
                                        </p:tgtEl>
                                      </p:cBhvr>
                                      <p:to x="100000" y="100000"/>
                                    </p:animScale>
                                    <p:animScale>
                                      <p:cBhvr>
                                        <p:cTn id="79" dur="26">
                                          <p:stCondLst>
                                            <p:cond delay="1312"/>
                                          </p:stCondLst>
                                        </p:cTn>
                                        <p:tgtEl>
                                          <p:spTgt spid="32"/>
                                        </p:tgtEl>
                                      </p:cBhvr>
                                      <p:to x="100000" y="80000"/>
                                    </p:animScale>
                                    <p:animScale>
                                      <p:cBhvr>
                                        <p:cTn id="80" dur="166" decel="50000">
                                          <p:stCondLst>
                                            <p:cond delay="1338"/>
                                          </p:stCondLst>
                                        </p:cTn>
                                        <p:tgtEl>
                                          <p:spTgt spid="32"/>
                                        </p:tgtEl>
                                      </p:cBhvr>
                                      <p:to x="100000" y="100000"/>
                                    </p:animScale>
                                    <p:animScale>
                                      <p:cBhvr>
                                        <p:cTn id="81" dur="26">
                                          <p:stCondLst>
                                            <p:cond delay="1642"/>
                                          </p:stCondLst>
                                        </p:cTn>
                                        <p:tgtEl>
                                          <p:spTgt spid="32"/>
                                        </p:tgtEl>
                                      </p:cBhvr>
                                      <p:to x="100000" y="90000"/>
                                    </p:animScale>
                                    <p:animScale>
                                      <p:cBhvr>
                                        <p:cTn id="82" dur="166" decel="50000">
                                          <p:stCondLst>
                                            <p:cond delay="1668"/>
                                          </p:stCondLst>
                                        </p:cTn>
                                        <p:tgtEl>
                                          <p:spTgt spid="32"/>
                                        </p:tgtEl>
                                      </p:cBhvr>
                                      <p:to x="100000" y="100000"/>
                                    </p:animScale>
                                    <p:animScale>
                                      <p:cBhvr>
                                        <p:cTn id="83" dur="26">
                                          <p:stCondLst>
                                            <p:cond delay="1808"/>
                                          </p:stCondLst>
                                        </p:cTn>
                                        <p:tgtEl>
                                          <p:spTgt spid="32"/>
                                        </p:tgtEl>
                                      </p:cBhvr>
                                      <p:to x="100000" y="95000"/>
                                    </p:animScale>
                                    <p:animScale>
                                      <p:cBhvr>
                                        <p:cTn id="84" dur="166" decel="50000">
                                          <p:stCondLst>
                                            <p:cond delay="1834"/>
                                          </p:stCondLst>
                                        </p:cTn>
                                        <p:tgtEl>
                                          <p:spTgt spid="32"/>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 calcmode="lin" valueType="num">
                                      <p:cBhvr additive="base">
                                        <p:cTn id="98" dur="500" fill="hold"/>
                                        <p:tgtEl>
                                          <p:spTgt spid="35"/>
                                        </p:tgtEl>
                                        <p:attrNameLst>
                                          <p:attrName>ppt_x</p:attrName>
                                        </p:attrNameLst>
                                      </p:cBhvr>
                                      <p:tavLst>
                                        <p:tav tm="0">
                                          <p:val>
                                            <p:strVal val="#ppt_x"/>
                                          </p:val>
                                        </p:tav>
                                        <p:tav tm="100000">
                                          <p:val>
                                            <p:strVal val="#ppt_x"/>
                                          </p:val>
                                        </p:tav>
                                      </p:tavLst>
                                    </p:anim>
                                    <p:anim calcmode="lin" valueType="num">
                                      <p:cBhvr additive="base">
                                        <p:cTn id="9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anim calcmode="lin" valueType="num">
                                      <p:cBhvr>
                                        <p:cTn id="105" dur="1000" fill="hold"/>
                                        <p:tgtEl>
                                          <p:spTgt spid="34"/>
                                        </p:tgtEl>
                                        <p:attrNameLst>
                                          <p:attrName>ppt_x</p:attrName>
                                        </p:attrNameLst>
                                      </p:cBhvr>
                                      <p:tavLst>
                                        <p:tav tm="0">
                                          <p:val>
                                            <p:strVal val="#ppt_x"/>
                                          </p:val>
                                        </p:tav>
                                        <p:tav tm="100000">
                                          <p:val>
                                            <p:strVal val="#ppt_x"/>
                                          </p:val>
                                        </p:tav>
                                      </p:tavLst>
                                    </p:anim>
                                    <p:anim calcmode="lin" valueType="num">
                                      <p:cBhvr>
                                        <p:cTn id="10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anim calcmode="lin" valueType="num">
                                      <p:cBhvr>
                                        <p:cTn id="117" dur="2000" fill="hold"/>
                                        <p:tgtEl>
                                          <p:spTgt spid="37"/>
                                        </p:tgtEl>
                                        <p:attrNameLst>
                                          <p:attrName>ppt_w</p:attrName>
                                        </p:attrNameLst>
                                      </p:cBhvr>
                                      <p:tavLst>
                                        <p:tav tm="0" fmla="#ppt_w*sin(2.5*pi*$)">
                                          <p:val>
                                            <p:fltVal val="0"/>
                                          </p:val>
                                        </p:tav>
                                        <p:tav tm="100000">
                                          <p:val>
                                            <p:fltVal val="1"/>
                                          </p:val>
                                        </p:tav>
                                      </p:tavLst>
                                    </p:anim>
                                    <p:anim calcmode="lin" valueType="num">
                                      <p:cBhvr>
                                        <p:cTn id="118" dur="20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P spid="23" grpId="0"/>
      <p:bldP spid="24" grpId="0"/>
      <p:bldP spid="25" grpId="0"/>
      <p:bldP spid="26" grpId="0"/>
      <p:bldP spid="29" grpId="0"/>
      <p:bldP spid="30" grpId="0"/>
      <p:bldP spid="31" grpId="0"/>
      <p:bldP spid="32" grpId="0"/>
      <p:bldP spid="33" grpId="0"/>
      <p:bldP spid="34"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fld id="{4216C183-848C-4FC9-B747-C2B41B4D0D30}" type="slidenum">
              <a:rPr lang="en-US" altLang="en-US" smtClean="0"/>
              <a:pPr eaLnBrk="1" hangingPunct="1"/>
              <a:t>17</a:t>
            </a:fld>
            <a:endParaRPr lang="en-US" altLang="en-US" dirty="0" smtClean="0"/>
          </a:p>
        </p:txBody>
      </p:sp>
      <p:sp>
        <p:nvSpPr>
          <p:cNvPr id="2" name="TextBox 1"/>
          <p:cNvSpPr txBox="1">
            <a:spLocks noChangeArrowheads="1"/>
          </p:cNvSpPr>
          <p:nvPr/>
        </p:nvSpPr>
        <p:spPr bwMode="auto">
          <a:xfrm>
            <a:off x="5029200" y="2963882"/>
            <a:ext cx="3886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endParaRPr lang="en-US" altLang="en-US" sz="3600" u="sng" dirty="0"/>
          </a:p>
          <a:p>
            <a:pPr algn="ctr" eaLnBrk="1" hangingPunct="1"/>
            <a:r>
              <a:rPr lang="en-US" altLang="en-US" sz="3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the </a:t>
            </a:r>
            <a:r>
              <a:rPr lang="en-US" altLang="en-US" sz="36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number one reason </a:t>
            </a:r>
            <a:r>
              <a:rPr lang="en-US" altLang="en-US" sz="3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t>
            </a:r>
            <a:r>
              <a:rPr lang="en-US" altLang="en-US" sz="36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students </a:t>
            </a:r>
            <a:r>
              <a:rPr lang="en-US" altLang="en-US" sz="3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give for doing well in school?</a:t>
            </a:r>
          </a:p>
          <a:p>
            <a:pPr eaLnBrk="1" hangingPunct="1"/>
            <a:endParaRPr lang="en-US" altLang="en-US" sz="3600" dirty="0">
              <a:latin typeface="Times New Roman" pitchFamily="18" charset="0"/>
            </a:endParaRPr>
          </a:p>
        </p:txBody>
      </p:sp>
      <p:sp>
        <p:nvSpPr>
          <p:cNvPr id="12295" name="TextBox 5"/>
          <p:cNvSpPr txBox="1">
            <a:spLocks noChangeArrowheads="1"/>
          </p:cNvSpPr>
          <p:nvPr/>
        </p:nvSpPr>
        <p:spPr bwMode="auto">
          <a:xfrm>
            <a:off x="8610600" y="304800"/>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r>
              <a:rPr lang="en-US" altLang="en-US" sz="2400" dirty="0">
                <a:latin typeface="Baskerville Old Face" pitchFamily="18" charset="0"/>
              </a:rPr>
              <a:t></a:t>
            </a:r>
            <a:endParaRPr lang="en-US" altLang="en-US" sz="2400" dirty="0"/>
          </a:p>
        </p:txBody>
      </p:sp>
      <p:sp>
        <p:nvSpPr>
          <p:cNvPr id="12296" name="Text Box 8"/>
          <p:cNvSpPr txBox="1">
            <a:spLocks noChangeArrowheads="1"/>
          </p:cNvSpPr>
          <p:nvPr/>
        </p:nvSpPr>
        <p:spPr bwMode="auto">
          <a:xfrm>
            <a:off x="914400" y="54864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eaLnBrk="1" hangingPunct="1">
              <a:spcBef>
                <a:spcPct val="50000"/>
              </a:spcBef>
            </a:pPr>
            <a:endParaRPr lang="en-US" altLang="en-US" dirty="0"/>
          </a:p>
        </p:txBody>
      </p:sp>
      <p:sp>
        <p:nvSpPr>
          <p:cNvPr id="11" name="Rectangle 10"/>
          <p:cNvSpPr/>
          <p:nvPr/>
        </p:nvSpPr>
        <p:spPr>
          <a:xfrm rot="19603697">
            <a:off x="3869086" y="3367388"/>
            <a:ext cx="2577950" cy="707886"/>
          </a:xfrm>
          <a:prstGeom prst="rect">
            <a:avLst/>
          </a:prstGeom>
          <a:noFill/>
        </p:spPr>
        <p:txBody>
          <a:bodyPr wrap="none" lIns="91440" tIns="45720" rIns="91440" bIns="45720">
            <a:spAutoFit/>
          </a:bodyPr>
          <a:lstStyle/>
          <a:p>
            <a:pPr algn="ctr"/>
            <a:r>
              <a:rPr lang="en-US" sz="4000" dirty="0" smtClean="0">
                <a:ln w="1905"/>
                <a:effectLst>
                  <a:outerShdw blurRad="38100" dist="38100" dir="2700000" algn="tl">
                    <a:srgbClr val="000000">
                      <a:alpha val="43137"/>
                    </a:srgbClr>
                  </a:outerShdw>
                </a:effectLst>
              </a:rPr>
              <a:t>Question:</a:t>
            </a:r>
            <a:endParaRPr lang="en-US" sz="4000" b="1" cap="none" spc="0" dirty="0">
              <a:ln w="1905"/>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69757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876800" y="1143000"/>
            <a:ext cx="4114800" cy="3970318"/>
          </a:xfrm>
          <a:prstGeom prst="rect">
            <a:avLst/>
          </a:prstGeom>
          <a:noFill/>
        </p:spPr>
        <p:txBody>
          <a:bodyPr wrap="square" rtlCol="0">
            <a:spAutoFit/>
          </a:bodyPr>
          <a:lstStyle/>
          <a:p>
            <a:pPr lvl="0" algn="ctr"/>
            <a:r>
              <a:rPr lang="en-US" altLang="en-US" sz="3600" i="1" dirty="0">
                <a:solidFill>
                  <a:srgbClr val="0000FF"/>
                </a:solidFill>
                <a:latin typeface="Times New Roman" panose="02020603050405020304" pitchFamily="18" charset="0"/>
                <a:cs typeface="Times New Roman" panose="02020603050405020304" pitchFamily="18" charset="0"/>
              </a:rPr>
              <a:t>Students </a:t>
            </a:r>
            <a:r>
              <a:rPr lang="en-US" altLang="en-US" sz="3600" i="1" dirty="0" smtClean="0">
                <a:solidFill>
                  <a:srgbClr val="0000FF"/>
                </a:solidFill>
                <a:latin typeface="Times New Roman" panose="02020603050405020304" pitchFamily="18" charset="0"/>
                <a:cs typeface="Times New Roman" panose="02020603050405020304" pitchFamily="18" charset="0"/>
              </a:rPr>
              <a:t>say, “Having </a:t>
            </a:r>
            <a:r>
              <a:rPr lang="en-US" altLang="en-US" sz="3600" i="1" dirty="0">
                <a:solidFill>
                  <a:srgbClr val="0000FF"/>
                </a:solidFill>
                <a:latin typeface="Times New Roman" panose="02020603050405020304" pitchFamily="18" charset="0"/>
                <a:cs typeface="Times New Roman" panose="02020603050405020304" pitchFamily="18" charset="0"/>
              </a:rPr>
              <a:t>a caring, supportive and positive relationship with a </a:t>
            </a:r>
            <a:r>
              <a:rPr lang="en-US" altLang="en-US" sz="3600" i="1" dirty="0" smtClean="0">
                <a:solidFill>
                  <a:srgbClr val="0000FF"/>
                </a:solidFill>
                <a:latin typeface="Times New Roman" panose="02020603050405020304" pitchFamily="18" charset="0"/>
                <a:cs typeface="Times New Roman" panose="02020603050405020304" pitchFamily="18" charset="0"/>
              </a:rPr>
              <a:t>teacher… </a:t>
            </a:r>
            <a:r>
              <a:rPr lang="en-US" altLang="en-US" sz="3600" i="1" dirty="0">
                <a:solidFill>
                  <a:srgbClr val="0000FF"/>
                </a:solidFill>
                <a:latin typeface="Times New Roman" panose="02020603050405020304" pitchFamily="18" charset="0"/>
                <a:cs typeface="Times New Roman" panose="02020603050405020304" pitchFamily="18" charset="0"/>
              </a:rPr>
              <a:t>motivates me to do well in </a:t>
            </a:r>
            <a:r>
              <a:rPr lang="en-US" altLang="en-US" sz="3600" i="1" dirty="0" smtClean="0">
                <a:solidFill>
                  <a:srgbClr val="0000FF"/>
                </a:solidFill>
                <a:latin typeface="Times New Roman" panose="02020603050405020304" pitchFamily="18" charset="0"/>
                <a:cs typeface="Times New Roman" panose="02020603050405020304" pitchFamily="18" charset="0"/>
              </a:rPr>
              <a:t>school.”</a:t>
            </a:r>
            <a:endParaRPr lang="en-US" altLang="en-US" sz="3600" i="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rot="19603697">
            <a:off x="3029189" y="855944"/>
            <a:ext cx="2209259" cy="707886"/>
          </a:xfrm>
          <a:prstGeom prst="rect">
            <a:avLst/>
          </a:prstGeom>
          <a:noFill/>
        </p:spPr>
        <p:txBody>
          <a:bodyPr wrap="non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Answer:</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endParaRPr>
          </a:p>
        </p:txBody>
      </p:sp>
      <p:sp>
        <p:nvSpPr>
          <p:cNvPr id="5" name="TextBox 4"/>
          <p:cNvSpPr txBox="1"/>
          <p:nvPr/>
        </p:nvSpPr>
        <p:spPr>
          <a:xfrm>
            <a:off x="-76200" y="6553200"/>
            <a:ext cx="9829800" cy="584775"/>
          </a:xfrm>
          <a:prstGeom prst="rect">
            <a:avLst/>
          </a:prstGeom>
          <a:noFill/>
        </p:spPr>
        <p:txBody>
          <a:bodyPr wrap="square" rtlCol="0">
            <a:spAutoFit/>
          </a:bodyPr>
          <a:lstStyle/>
          <a:p>
            <a:pPr eaLnBrk="1" hangingPunct="1"/>
            <a:r>
              <a:rPr lang="en-US" altLang="en-US" sz="1400" dirty="0"/>
              <a:t>Source: The Silent Epidemic: Perspectives of High School Dropouts, </a:t>
            </a:r>
            <a:r>
              <a:rPr lang="en-US" altLang="en-US" sz="1400" dirty="0" smtClean="0"/>
              <a:t>Bill </a:t>
            </a:r>
            <a:r>
              <a:rPr lang="en-US" altLang="en-US" sz="1400" dirty="0"/>
              <a:t>&amp; Melinda Gates Foundation, 2006</a:t>
            </a: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786450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Rectangle 5"/>
          <p:cNvSpPr/>
          <p:nvPr/>
        </p:nvSpPr>
        <p:spPr>
          <a:xfrm>
            <a:off x="533400" y="762000"/>
            <a:ext cx="8077200" cy="1415772"/>
          </a:xfrm>
          <a:prstGeom prst="rect">
            <a:avLst/>
          </a:prstGeom>
        </p:spPr>
        <p:txBody>
          <a:bodyPr wrap="square">
            <a:spAutoFit/>
          </a:bodyPr>
          <a:lstStyle/>
          <a:p>
            <a:r>
              <a:rPr lang="en-US" sz="2100" i="1" dirty="0" smtClean="0"/>
              <a:t>1.  Teachers </a:t>
            </a:r>
            <a:r>
              <a:rPr lang="en-US" sz="2100" i="1" dirty="0"/>
              <a:t>and administrators have </a:t>
            </a:r>
            <a:r>
              <a:rPr lang="en-US" sz="2100" i="1" dirty="0" smtClean="0"/>
              <a:t>positive attitudes</a:t>
            </a:r>
            <a:r>
              <a:rPr lang="en-US" sz="2100" i="1" dirty="0"/>
              <a:t>, </a:t>
            </a:r>
            <a:r>
              <a:rPr lang="en-US" sz="2100" i="1" dirty="0" smtClean="0"/>
              <a:t>	beliefs, and perceptions </a:t>
            </a:r>
            <a:r>
              <a:rPr lang="en-US" sz="2100" i="1" dirty="0"/>
              <a:t>of </a:t>
            </a:r>
            <a:r>
              <a:rPr lang="en-US" sz="2100" i="1" dirty="0" smtClean="0"/>
              <a:t>ethnic</a:t>
            </a:r>
            <a:r>
              <a:rPr lang="en-US" sz="2100" i="1" dirty="0"/>
              <a:t>, GLBTQ, and </a:t>
            </a:r>
            <a:r>
              <a:rPr lang="en-US" sz="2100" i="1" dirty="0" smtClean="0"/>
              <a:t>non-	Christian students</a:t>
            </a:r>
            <a:r>
              <a:rPr lang="en-US" sz="2100" i="1" dirty="0"/>
              <a:t>.</a:t>
            </a:r>
          </a:p>
          <a:p>
            <a:endParaRPr lang="en-US" sz="500" i="1" dirty="0"/>
          </a:p>
          <a:p>
            <a:endParaRPr lang="en-US" i="1" dirty="0"/>
          </a:p>
        </p:txBody>
      </p:sp>
      <p:sp>
        <p:nvSpPr>
          <p:cNvPr id="9" name="TextBox 8"/>
          <p:cNvSpPr txBox="1"/>
          <p:nvPr/>
        </p:nvSpPr>
        <p:spPr>
          <a:xfrm>
            <a:off x="0" y="76200"/>
            <a:ext cx="9144000" cy="584775"/>
          </a:xfrm>
          <a:prstGeom prst="rect">
            <a:avLst/>
          </a:prstGeom>
          <a:noFill/>
        </p:spPr>
        <p:txBody>
          <a:bodyPr wrap="square" rtlCol="0">
            <a:spAutoFit/>
          </a:bodyPr>
          <a:lstStyle/>
          <a:p>
            <a:pPr algn="ctr"/>
            <a:r>
              <a:rPr lang="en-US" dirty="0">
                <a:solidFill>
                  <a:srgbClr val="0000FF"/>
                </a:solidFill>
              </a:rPr>
              <a:t> </a:t>
            </a:r>
            <a:r>
              <a:rPr lang="en-US" sz="3200" dirty="0">
                <a:solidFill>
                  <a:srgbClr val="0000FF"/>
                </a:solidFill>
                <a:effectLst>
                  <a:outerShdw blurRad="38100" dist="38100" dir="2700000" algn="tl">
                    <a:srgbClr val="000000">
                      <a:alpha val="43137"/>
                    </a:srgbClr>
                  </a:outerShdw>
                </a:effectLst>
              </a:rPr>
              <a:t>Examining Your School’s Diversity Quotient</a:t>
            </a:r>
          </a:p>
        </p:txBody>
      </p:sp>
      <p:sp>
        <p:nvSpPr>
          <p:cNvPr id="10" name="TextBox 9"/>
          <p:cNvSpPr txBox="1"/>
          <p:nvPr/>
        </p:nvSpPr>
        <p:spPr>
          <a:xfrm>
            <a:off x="0" y="5867400"/>
            <a:ext cx="9144000" cy="923330"/>
          </a:xfrm>
          <a:prstGeom prst="rect">
            <a:avLst/>
          </a:prstGeom>
          <a:noFill/>
        </p:spPr>
        <p:txBody>
          <a:bodyPr wrap="square" rtlCol="0">
            <a:spAutoFit/>
          </a:bodyPr>
          <a:lstStyle/>
          <a:p>
            <a:pPr algn="ctr"/>
            <a:r>
              <a:rPr lang="en-US" sz="3000" dirty="0" smtClean="0"/>
              <a:t>Honestly Rate Your School on a Scale of </a:t>
            </a:r>
            <a:r>
              <a:rPr lang="en-US" sz="3000" dirty="0" smtClean="0">
                <a:solidFill>
                  <a:srgbClr val="FF0000"/>
                </a:solidFill>
              </a:rPr>
              <a:t>1</a:t>
            </a:r>
            <a:r>
              <a:rPr lang="en-US" sz="3000" dirty="0" smtClean="0"/>
              <a:t> to </a:t>
            </a:r>
            <a:r>
              <a:rPr lang="en-US" sz="3000" dirty="0" smtClean="0">
                <a:solidFill>
                  <a:srgbClr val="FF0000"/>
                </a:solidFill>
              </a:rPr>
              <a:t>5</a:t>
            </a:r>
          </a:p>
          <a:p>
            <a:pPr algn="ctr"/>
            <a:r>
              <a:rPr lang="en-US" sz="2400" i="1" dirty="0" smtClean="0">
                <a:solidFill>
                  <a:srgbClr val="0000FF"/>
                </a:solidFill>
              </a:rPr>
              <a:t>(with </a:t>
            </a:r>
            <a:r>
              <a:rPr lang="en-US" sz="2400" i="1" dirty="0" smtClean="0">
                <a:solidFill>
                  <a:srgbClr val="FF0000"/>
                </a:solidFill>
              </a:rPr>
              <a:t>5</a:t>
            </a:r>
            <a:r>
              <a:rPr lang="en-US" sz="2400" i="1" dirty="0" smtClean="0">
                <a:solidFill>
                  <a:srgbClr val="0000FF"/>
                </a:solidFill>
              </a:rPr>
              <a:t> being highest)</a:t>
            </a:r>
            <a:endParaRPr lang="en-US" sz="2400" i="1" dirty="0">
              <a:solidFill>
                <a:srgbClr val="0000FF"/>
              </a:solidFill>
            </a:endParaRPr>
          </a:p>
        </p:txBody>
      </p:sp>
      <p:sp>
        <p:nvSpPr>
          <p:cNvPr id="3" name="TextBox 2"/>
          <p:cNvSpPr txBox="1"/>
          <p:nvPr/>
        </p:nvSpPr>
        <p:spPr>
          <a:xfrm>
            <a:off x="533400" y="1828800"/>
            <a:ext cx="8077200" cy="1138773"/>
          </a:xfrm>
          <a:prstGeom prst="rect">
            <a:avLst/>
          </a:prstGeom>
          <a:noFill/>
        </p:spPr>
        <p:txBody>
          <a:bodyPr wrap="square" rtlCol="0">
            <a:spAutoFit/>
          </a:bodyPr>
          <a:lstStyle/>
          <a:p>
            <a:pPr lvl="0"/>
            <a:r>
              <a:rPr lang="en-US" sz="2100" i="1" dirty="0">
                <a:solidFill>
                  <a:srgbClr val="FF0000"/>
                </a:solidFill>
              </a:rPr>
              <a:t>2.  The formalized curriculum reflects the experiences, 	cultures, and perspectives of a range of cultural and 	ethnic groups.</a:t>
            </a:r>
          </a:p>
          <a:p>
            <a:pPr lvl="0"/>
            <a:endParaRPr lang="en-US" sz="500" i="1" dirty="0">
              <a:solidFill>
                <a:srgbClr val="000000"/>
              </a:solidFill>
            </a:endParaRPr>
          </a:p>
        </p:txBody>
      </p:sp>
      <p:sp>
        <p:nvSpPr>
          <p:cNvPr id="4" name="TextBox 3"/>
          <p:cNvSpPr txBox="1"/>
          <p:nvPr/>
        </p:nvSpPr>
        <p:spPr>
          <a:xfrm>
            <a:off x="533400" y="2895600"/>
            <a:ext cx="8077200" cy="815608"/>
          </a:xfrm>
          <a:prstGeom prst="rect">
            <a:avLst/>
          </a:prstGeom>
          <a:noFill/>
        </p:spPr>
        <p:txBody>
          <a:bodyPr wrap="square" rtlCol="0">
            <a:spAutoFit/>
          </a:bodyPr>
          <a:lstStyle/>
          <a:p>
            <a:pPr lvl="0"/>
            <a:r>
              <a:rPr lang="en-US" sz="2100" i="1" dirty="0">
                <a:solidFill>
                  <a:srgbClr val="000000"/>
                </a:solidFill>
              </a:rPr>
              <a:t>3.  Teaching styles used by the teachers match the learning 	styles of the students.</a:t>
            </a:r>
          </a:p>
          <a:p>
            <a:pPr lvl="0"/>
            <a:endParaRPr lang="en-US" sz="500" i="1" dirty="0">
              <a:solidFill>
                <a:srgbClr val="000000"/>
              </a:solidFill>
            </a:endParaRPr>
          </a:p>
        </p:txBody>
      </p:sp>
      <p:sp>
        <p:nvSpPr>
          <p:cNvPr id="5" name="TextBox 4"/>
          <p:cNvSpPr txBox="1"/>
          <p:nvPr/>
        </p:nvSpPr>
        <p:spPr>
          <a:xfrm>
            <a:off x="533400" y="3581400"/>
            <a:ext cx="8077200" cy="815608"/>
          </a:xfrm>
          <a:prstGeom prst="rect">
            <a:avLst/>
          </a:prstGeom>
          <a:noFill/>
        </p:spPr>
        <p:txBody>
          <a:bodyPr wrap="square" rtlCol="0">
            <a:spAutoFit/>
          </a:bodyPr>
          <a:lstStyle/>
          <a:p>
            <a:pPr lvl="0"/>
            <a:r>
              <a:rPr lang="en-US" sz="2100" i="1" dirty="0">
                <a:solidFill>
                  <a:srgbClr val="FF0000"/>
                </a:solidFill>
              </a:rPr>
              <a:t>4.  The school (teachers, administrators, etc.) show respect 	for the students’ first languages and dialects.</a:t>
            </a:r>
          </a:p>
          <a:p>
            <a:pPr lvl="0"/>
            <a:endParaRPr lang="en-US" sz="500" i="1" dirty="0">
              <a:solidFill>
                <a:srgbClr val="000000"/>
              </a:solidFill>
            </a:endParaRPr>
          </a:p>
        </p:txBody>
      </p:sp>
      <p:sp>
        <p:nvSpPr>
          <p:cNvPr id="7" name="TextBox 6"/>
          <p:cNvSpPr txBox="1"/>
          <p:nvPr/>
        </p:nvSpPr>
        <p:spPr>
          <a:xfrm>
            <a:off x="609600" y="4343400"/>
            <a:ext cx="8001000" cy="1061829"/>
          </a:xfrm>
          <a:prstGeom prst="rect">
            <a:avLst/>
          </a:prstGeom>
          <a:noFill/>
        </p:spPr>
        <p:txBody>
          <a:bodyPr wrap="square" rtlCol="0">
            <a:spAutoFit/>
          </a:bodyPr>
          <a:lstStyle/>
          <a:p>
            <a:pPr lvl="0"/>
            <a:r>
              <a:rPr lang="en-US" sz="2100" i="1" dirty="0">
                <a:solidFill>
                  <a:srgbClr val="000000"/>
                </a:solidFill>
              </a:rPr>
              <a:t>5.  Instructional materials used in the school show events, 	situations, and concepts from the perspective of a 	range of cultural, ethnic, and religious groups.</a:t>
            </a:r>
          </a:p>
        </p:txBody>
      </p:sp>
    </p:spTree>
    <p:extLst>
      <p:ext uri="{BB962C8B-B14F-4D97-AF65-F5344CB8AC3E}">
        <p14:creationId xmlns:p14="http://schemas.microsoft.com/office/powerpoint/2010/main" val="132642599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The simulated Earth - Europe, Middle-east, Africa and the Atl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676400" y="1622425"/>
            <a:ext cx="5562600" cy="4778375"/>
          </a:xfrm>
          <a:prstGeom prst="rect">
            <a:avLst/>
          </a:prstGeom>
          <a:noFill/>
          <a:ln>
            <a:noFill/>
          </a:ln>
          <a:effectLst>
            <a:outerShdw dist="35921" sx="1000" sy="1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rgbClr val="C00000"/>
              </a:buClr>
              <a:buSzPct val="70000"/>
            </a:pPr>
            <a:r>
              <a:rPr kumimoji="1" lang="en-US" sz="3600" b="1" i="1" dirty="0">
                <a:solidFill>
                  <a:srgbClr val="FFFF00"/>
                </a:solidFill>
                <a:effectLst>
                  <a:outerShdw blurRad="38100" dist="38100" dir="2700000" algn="tl">
                    <a:srgbClr val="000000">
                      <a:alpha val="43137"/>
                    </a:srgbClr>
                  </a:outerShdw>
                </a:effectLst>
                <a:cs typeface="Arial" charset="0"/>
              </a:rPr>
              <a:t>“If we could turn the population of the earth into a small community of 100 </a:t>
            </a:r>
            <a:r>
              <a:rPr kumimoji="1" lang="en-US" sz="3600" b="1" i="1" dirty="0" smtClean="0">
                <a:solidFill>
                  <a:srgbClr val="FFFF00"/>
                </a:solidFill>
                <a:effectLst>
                  <a:outerShdw blurRad="38100" dist="38100" dir="2700000" algn="tl">
                    <a:srgbClr val="000000">
                      <a:alpha val="43137"/>
                    </a:srgbClr>
                  </a:outerShdw>
                </a:effectLst>
                <a:cs typeface="Arial" charset="0"/>
              </a:rPr>
              <a:t>people, </a:t>
            </a:r>
            <a:r>
              <a:rPr kumimoji="1" lang="en-US" sz="3600" b="1" i="1" dirty="0">
                <a:solidFill>
                  <a:srgbClr val="FFFF00"/>
                </a:solidFill>
                <a:effectLst>
                  <a:outerShdw blurRad="38100" dist="38100" dir="2700000" algn="tl">
                    <a:srgbClr val="000000">
                      <a:alpha val="43137"/>
                    </a:srgbClr>
                  </a:outerShdw>
                </a:effectLst>
                <a:cs typeface="Arial" charset="0"/>
              </a:rPr>
              <a:t>keeping the same proportions we have today, there would be …”</a:t>
            </a:r>
            <a:endParaRPr kumimoji="1" lang="en-US" sz="3600" b="1" dirty="0">
              <a:solidFill>
                <a:srgbClr val="FFFF00"/>
              </a:solidFill>
              <a:effectLst>
                <a:outerShdw blurRad="38100" dist="38100" dir="2700000" algn="tl">
                  <a:srgbClr val="000000">
                    <a:alpha val="43137"/>
                  </a:srgbClr>
                </a:outerShdw>
              </a:effectLst>
              <a:cs typeface="Arial" charset="0"/>
            </a:endParaRPr>
          </a:p>
          <a:p>
            <a:pPr eaLnBrk="1" hangingPunct="1">
              <a:spcBef>
                <a:spcPct val="50000"/>
              </a:spcBef>
            </a:pPr>
            <a:endParaRPr lang="en-US" sz="3500" b="1" dirty="0">
              <a:solidFill>
                <a:srgbClr val="FFFF00"/>
              </a:solidFill>
            </a:endParaRPr>
          </a:p>
        </p:txBody>
      </p:sp>
      <p:pic>
        <p:nvPicPr>
          <p:cNvPr id="16388"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6134100"/>
            <a:ext cx="5143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miley Face 1">
            <a:hlinkClick r:id="rId5" action="ppaction://hlinkfile"/>
          </p:cNvPr>
          <p:cNvSpPr/>
          <p:nvPr/>
        </p:nvSpPr>
        <p:spPr bwMode="auto">
          <a:xfrm>
            <a:off x="381000" y="6153150"/>
            <a:ext cx="304800" cy="266700"/>
          </a:xfrm>
          <a:prstGeom prst="smileyF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193818561"/>
      </p:ext>
    </p:extLst>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9" name="TextBox 8"/>
          <p:cNvSpPr txBox="1"/>
          <p:nvPr/>
        </p:nvSpPr>
        <p:spPr>
          <a:xfrm>
            <a:off x="0" y="76200"/>
            <a:ext cx="9144000" cy="584775"/>
          </a:xfrm>
          <a:prstGeom prst="rect">
            <a:avLst/>
          </a:prstGeom>
          <a:noFill/>
        </p:spPr>
        <p:txBody>
          <a:bodyPr wrap="square" rtlCol="0">
            <a:spAutoFit/>
          </a:bodyPr>
          <a:lstStyle/>
          <a:p>
            <a:pPr algn="ctr"/>
            <a:r>
              <a:rPr lang="en-US" dirty="0">
                <a:solidFill>
                  <a:srgbClr val="0000FF"/>
                </a:solidFill>
                <a:effectLst>
                  <a:outerShdw blurRad="38100" dist="38100" dir="2700000" algn="tl">
                    <a:srgbClr val="000000">
                      <a:alpha val="43137"/>
                    </a:srgbClr>
                  </a:outerShdw>
                </a:effectLst>
              </a:rPr>
              <a:t> </a:t>
            </a:r>
            <a:r>
              <a:rPr lang="en-US" sz="3200" dirty="0">
                <a:solidFill>
                  <a:srgbClr val="0000FF"/>
                </a:solidFill>
                <a:effectLst>
                  <a:outerShdw blurRad="38100" dist="38100" dir="2700000" algn="tl">
                    <a:srgbClr val="000000">
                      <a:alpha val="43137"/>
                    </a:srgbClr>
                  </a:outerShdw>
                </a:effectLst>
              </a:rPr>
              <a:t>Examining Your School’s Diversity Quotient</a:t>
            </a:r>
          </a:p>
        </p:txBody>
      </p:sp>
      <p:sp>
        <p:nvSpPr>
          <p:cNvPr id="10" name="TextBox 9"/>
          <p:cNvSpPr txBox="1"/>
          <p:nvPr/>
        </p:nvSpPr>
        <p:spPr>
          <a:xfrm>
            <a:off x="0" y="5867400"/>
            <a:ext cx="9144000" cy="1384995"/>
          </a:xfrm>
          <a:prstGeom prst="rect">
            <a:avLst/>
          </a:prstGeom>
          <a:noFill/>
        </p:spPr>
        <p:txBody>
          <a:bodyPr wrap="square" rtlCol="0">
            <a:spAutoFit/>
          </a:bodyPr>
          <a:lstStyle/>
          <a:p>
            <a:pPr algn="ctr"/>
            <a:r>
              <a:rPr lang="en-US" sz="3000" dirty="0" smtClean="0"/>
              <a:t>Honestly Rate Your School on a Scale of </a:t>
            </a:r>
            <a:r>
              <a:rPr lang="en-US" sz="3000" dirty="0" smtClean="0">
                <a:solidFill>
                  <a:srgbClr val="FF0000"/>
                </a:solidFill>
              </a:rPr>
              <a:t>1</a:t>
            </a:r>
            <a:r>
              <a:rPr lang="en-US" sz="3000" dirty="0" smtClean="0"/>
              <a:t> to </a:t>
            </a:r>
            <a:r>
              <a:rPr lang="en-US" sz="3000" dirty="0" smtClean="0">
                <a:solidFill>
                  <a:srgbClr val="FF0000"/>
                </a:solidFill>
              </a:rPr>
              <a:t>5</a:t>
            </a:r>
          </a:p>
          <a:p>
            <a:pPr lvl="0" algn="ctr"/>
            <a:r>
              <a:rPr lang="en-US" sz="2400" i="1" dirty="0">
                <a:solidFill>
                  <a:srgbClr val="0000FF"/>
                </a:solidFill>
              </a:rPr>
              <a:t>(with </a:t>
            </a:r>
            <a:r>
              <a:rPr lang="en-US" sz="2400" i="1" dirty="0">
                <a:solidFill>
                  <a:srgbClr val="FF0000"/>
                </a:solidFill>
              </a:rPr>
              <a:t>5</a:t>
            </a:r>
            <a:r>
              <a:rPr lang="en-US" sz="2400" i="1" dirty="0">
                <a:solidFill>
                  <a:srgbClr val="0000FF"/>
                </a:solidFill>
              </a:rPr>
              <a:t> being highest)</a:t>
            </a:r>
          </a:p>
          <a:p>
            <a:pPr algn="ctr"/>
            <a:endParaRPr lang="en-US" sz="3000" dirty="0"/>
          </a:p>
        </p:txBody>
      </p:sp>
      <p:sp>
        <p:nvSpPr>
          <p:cNvPr id="3" name="Rectangle 2"/>
          <p:cNvSpPr/>
          <p:nvPr/>
        </p:nvSpPr>
        <p:spPr>
          <a:xfrm>
            <a:off x="533400" y="685800"/>
            <a:ext cx="8153400" cy="1461939"/>
          </a:xfrm>
          <a:prstGeom prst="rect">
            <a:avLst/>
          </a:prstGeom>
        </p:spPr>
        <p:txBody>
          <a:bodyPr wrap="square">
            <a:spAutoFit/>
          </a:bodyPr>
          <a:lstStyle/>
          <a:p>
            <a:r>
              <a:rPr lang="en-US" sz="2100" i="1" dirty="0" smtClean="0"/>
              <a:t>6.  Assessment </a:t>
            </a:r>
            <a:r>
              <a:rPr lang="en-US" sz="2100" i="1" dirty="0"/>
              <a:t>and teaching procedures used </a:t>
            </a:r>
            <a:r>
              <a:rPr lang="en-US" sz="2100" i="1" dirty="0" smtClean="0"/>
              <a:t>in the </a:t>
            </a:r>
            <a:r>
              <a:rPr lang="en-US" sz="2100" i="1" dirty="0"/>
              <a:t>school </a:t>
            </a:r>
            <a:r>
              <a:rPr lang="en-US" sz="2100" i="1" dirty="0" smtClean="0"/>
              <a:t>	are culturally sensitive </a:t>
            </a:r>
            <a:r>
              <a:rPr lang="en-US" sz="2100" i="1" dirty="0"/>
              <a:t>and </a:t>
            </a:r>
            <a:r>
              <a:rPr lang="en-US" sz="2100" i="1" dirty="0" smtClean="0"/>
              <a:t>result in socio-economic 	students being represented proportionally </a:t>
            </a:r>
            <a:r>
              <a:rPr lang="en-US" sz="2100" i="1" dirty="0"/>
              <a:t>in all </a:t>
            </a:r>
            <a:r>
              <a:rPr lang="en-US" sz="2100" i="1" dirty="0" smtClean="0"/>
              <a:t>	classes</a:t>
            </a:r>
            <a:r>
              <a:rPr lang="en-US" sz="2100" i="1" dirty="0"/>
              <a:t>.</a:t>
            </a:r>
          </a:p>
          <a:p>
            <a:endParaRPr lang="en-US" sz="500" i="1" dirty="0"/>
          </a:p>
        </p:txBody>
      </p:sp>
      <p:sp>
        <p:nvSpPr>
          <p:cNvPr id="4" name="TextBox 3"/>
          <p:cNvSpPr txBox="1"/>
          <p:nvPr/>
        </p:nvSpPr>
        <p:spPr>
          <a:xfrm>
            <a:off x="533400" y="2057400"/>
            <a:ext cx="8153400" cy="1461939"/>
          </a:xfrm>
          <a:prstGeom prst="rect">
            <a:avLst/>
          </a:prstGeom>
          <a:noFill/>
        </p:spPr>
        <p:txBody>
          <a:bodyPr wrap="square" rtlCol="0">
            <a:spAutoFit/>
          </a:bodyPr>
          <a:lstStyle/>
          <a:p>
            <a:pPr lvl="0"/>
            <a:r>
              <a:rPr lang="en-US" sz="2100" i="1" dirty="0">
                <a:solidFill>
                  <a:srgbClr val="FF0000"/>
                </a:solidFill>
              </a:rPr>
              <a:t>7.  The school’s culture and hidden curriculum (as evidenced 	by the ethnic composition of the staff, bulletin boards, 	etc.) reflects cultural, religious, </a:t>
            </a:r>
            <a:r>
              <a:rPr lang="en-US" sz="2100" i="1" dirty="0" smtClean="0">
                <a:solidFill>
                  <a:srgbClr val="FF0000"/>
                </a:solidFill>
              </a:rPr>
              <a:t>and socio-economic </a:t>
            </a:r>
            <a:r>
              <a:rPr lang="en-US" sz="2100" i="1" dirty="0">
                <a:solidFill>
                  <a:srgbClr val="FF0000"/>
                </a:solidFill>
              </a:rPr>
              <a:t>	diversity.</a:t>
            </a:r>
          </a:p>
          <a:p>
            <a:pPr lvl="0"/>
            <a:endParaRPr lang="en-US" sz="500" i="1" dirty="0">
              <a:solidFill>
                <a:srgbClr val="000000"/>
              </a:solidFill>
            </a:endParaRPr>
          </a:p>
        </p:txBody>
      </p:sp>
      <p:sp>
        <p:nvSpPr>
          <p:cNvPr id="5" name="TextBox 4"/>
          <p:cNvSpPr txBox="1"/>
          <p:nvPr/>
        </p:nvSpPr>
        <p:spPr>
          <a:xfrm>
            <a:off x="533400" y="3429000"/>
            <a:ext cx="8153400" cy="1184940"/>
          </a:xfrm>
          <a:prstGeom prst="rect">
            <a:avLst/>
          </a:prstGeom>
          <a:noFill/>
        </p:spPr>
        <p:txBody>
          <a:bodyPr wrap="square" rtlCol="0">
            <a:spAutoFit/>
          </a:bodyPr>
          <a:lstStyle/>
          <a:p>
            <a:pPr lvl="0"/>
            <a:r>
              <a:rPr lang="en-US" sz="2100" i="1" dirty="0">
                <a:solidFill>
                  <a:srgbClr val="000000"/>
                </a:solidFill>
              </a:rPr>
              <a:t>8.  </a:t>
            </a:r>
            <a:r>
              <a:rPr lang="en-US" sz="2100" i="1" dirty="0" smtClean="0">
                <a:solidFill>
                  <a:srgbClr val="000000"/>
                </a:solidFill>
              </a:rPr>
              <a:t>Adults in the school have </a:t>
            </a:r>
            <a:r>
              <a:rPr lang="en-US" sz="2100" i="1" dirty="0">
                <a:solidFill>
                  <a:srgbClr val="000000"/>
                </a:solidFill>
              </a:rPr>
              <a:t>high expectations for ethnic and 	diverse students </a:t>
            </a:r>
            <a:r>
              <a:rPr lang="en-US" sz="2100" i="1" dirty="0" smtClean="0">
                <a:solidFill>
                  <a:srgbClr val="000000"/>
                </a:solidFill>
              </a:rPr>
              <a:t>by helping </a:t>
            </a:r>
            <a:r>
              <a:rPr lang="en-US" sz="2100" i="1" dirty="0">
                <a:solidFill>
                  <a:srgbClr val="000000"/>
                </a:solidFill>
              </a:rPr>
              <a:t>them </a:t>
            </a:r>
            <a:r>
              <a:rPr lang="en-US" sz="2100" i="1" dirty="0" smtClean="0">
                <a:solidFill>
                  <a:srgbClr val="000000"/>
                </a:solidFill>
              </a:rPr>
              <a:t>set </a:t>
            </a:r>
            <a:r>
              <a:rPr lang="en-US" sz="2100" i="1" dirty="0">
                <a:solidFill>
                  <a:srgbClr val="000000"/>
                </a:solidFill>
              </a:rPr>
              <a:t>positive career 	goals.</a:t>
            </a:r>
          </a:p>
          <a:p>
            <a:pPr lvl="0"/>
            <a:endParaRPr lang="en-US" sz="800" i="1" dirty="0">
              <a:solidFill>
                <a:srgbClr val="000000"/>
              </a:solidFill>
            </a:endParaRPr>
          </a:p>
        </p:txBody>
      </p:sp>
      <p:sp>
        <p:nvSpPr>
          <p:cNvPr id="7" name="TextBox 6"/>
          <p:cNvSpPr txBox="1"/>
          <p:nvPr/>
        </p:nvSpPr>
        <p:spPr>
          <a:xfrm>
            <a:off x="533400" y="4424571"/>
            <a:ext cx="8153400" cy="1061829"/>
          </a:xfrm>
          <a:prstGeom prst="rect">
            <a:avLst/>
          </a:prstGeom>
          <a:noFill/>
        </p:spPr>
        <p:txBody>
          <a:bodyPr wrap="square" rtlCol="0">
            <a:spAutoFit/>
          </a:bodyPr>
          <a:lstStyle/>
          <a:p>
            <a:pPr lvl="0"/>
            <a:r>
              <a:rPr lang="en-US" sz="2100" i="1" dirty="0">
                <a:solidFill>
                  <a:srgbClr val="FF0000"/>
                </a:solidFill>
              </a:rPr>
              <a:t>9.  There are cross-cultural organizations on campus that offer 	students from all cultural, </a:t>
            </a:r>
            <a:r>
              <a:rPr lang="en-US" sz="2100" i="1" dirty="0" smtClean="0">
                <a:solidFill>
                  <a:srgbClr val="FF0000"/>
                </a:solidFill>
              </a:rPr>
              <a:t>ethnic, and religious groups 	an opportunity </a:t>
            </a:r>
            <a:r>
              <a:rPr lang="en-US" sz="2100" i="1" dirty="0">
                <a:solidFill>
                  <a:srgbClr val="FF0000"/>
                </a:solidFill>
              </a:rPr>
              <a:t>to interact with one another.</a:t>
            </a:r>
          </a:p>
        </p:txBody>
      </p:sp>
    </p:spTree>
    <p:extLst>
      <p:ext uri="{BB962C8B-B14F-4D97-AF65-F5344CB8AC3E}">
        <p14:creationId xmlns:p14="http://schemas.microsoft.com/office/powerpoint/2010/main" val="42796860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hildrens_future_p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a:xfrm>
            <a:off x="76200" y="2057400"/>
            <a:ext cx="9296400" cy="3962400"/>
          </a:xfrm>
          <a:effectLst>
            <a:outerShdw dist="28398" dir="3806097" algn="ctr" rotWithShape="0">
              <a:srgbClr val="FFFF00"/>
            </a:outerShdw>
          </a:effectLst>
        </p:spPr>
        <p:txBody>
          <a:bodyPr/>
          <a:lstStyle/>
          <a:p>
            <a:pPr eaLnBrk="1" hangingPunct="1">
              <a:defRPr/>
            </a:pPr>
            <a:r>
              <a:rPr lang="en-US" sz="3400" b="1" dirty="0" smtClean="0">
                <a:latin typeface="Arial Narrow" pitchFamily="34" charset="0"/>
              </a:rPr>
              <a:t>GLBTQ is shorthand for Gay, Lesbian, Bisexual, Transgender, and Questioning</a:t>
            </a:r>
          </a:p>
          <a:p>
            <a:pPr eaLnBrk="1" hangingPunct="1">
              <a:defRPr/>
            </a:pPr>
            <a:r>
              <a:rPr lang="en-US" sz="3400" b="1" i="1" dirty="0" smtClean="0">
                <a:solidFill>
                  <a:srgbClr val="0000FF"/>
                </a:solidFill>
                <a:latin typeface="Arial Narrow" pitchFamily="34" charset="0"/>
              </a:rPr>
              <a:t>Creating the hate-free zone </a:t>
            </a:r>
          </a:p>
          <a:p>
            <a:pPr eaLnBrk="1" hangingPunct="1">
              <a:defRPr/>
            </a:pPr>
            <a:r>
              <a:rPr lang="en-US" sz="3400" b="1" dirty="0" smtClean="0">
                <a:latin typeface="Arial Narrow" pitchFamily="34" charset="0"/>
              </a:rPr>
              <a:t>Think, Pair, Share: What does “hate-free” mean?</a:t>
            </a:r>
          </a:p>
          <a:p>
            <a:pPr eaLnBrk="1" hangingPunct="1">
              <a:defRPr/>
            </a:pPr>
            <a:r>
              <a:rPr lang="en-US" sz="3400" b="1" i="1" dirty="0" smtClean="0">
                <a:solidFill>
                  <a:srgbClr val="0000FF"/>
                </a:solidFill>
                <a:latin typeface="Arial Narrow" pitchFamily="34" charset="0"/>
              </a:rPr>
              <a:t>So, what’s acceptable, what’s not?</a:t>
            </a:r>
            <a:r>
              <a:rPr lang="en-US" b="1" i="1" dirty="0" smtClean="0">
                <a:solidFill>
                  <a:srgbClr val="0000FF"/>
                </a:solidFill>
                <a:latin typeface="Arial Narrow" pitchFamily="34" charset="0"/>
              </a:rPr>
              <a:t> </a:t>
            </a:r>
            <a:endParaRPr lang="en-US" sz="3600" b="1" i="1" dirty="0" smtClean="0">
              <a:solidFill>
                <a:srgbClr val="0000FF"/>
              </a:solidFill>
            </a:endParaRPr>
          </a:p>
          <a:p>
            <a:pPr eaLnBrk="1" hangingPunct="1">
              <a:defRPr/>
            </a:pPr>
            <a:endParaRPr lang="en-US" b="1" dirty="0" smtClean="0">
              <a:solidFill>
                <a:schemeClr val="accent2"/>
              </a:solidFill>
            </a:endParaRPr>
          </a:p>
        </p:txBody>
      </p:sp>
      <p:sp>
        <p:nvSpPr>
          <p:cNvPr id="4102" name="Rectangle 6"/>
          <p:cNvSpPr>
            <a:spLocks noGrp="1" noChangeArrowheads="1"/>
          </p:cNvSpPr>
          <p:nvPr>
            <p:ph type="title"/>
          </p:nvPr>
        </p:nvSpPr>
        <p:spPr>
          <a:xfrm>
            <a:off x="0" y="-152400"/>
            <a:ext cx="7086600" cy="1371600"/>
          </a:xfrm>
          <a:effectLst>
            <a:outerShdw dist="35921" dir="2700000" algn="ctr" rotWithShape="0">
              <a:srgbClr val="FFFF00"/>
            </a:outerShdw>
          </a:effectLst>
        </p:spPr>
        <p:txBody>
          <a:bodyPr/>
          <a:lstStyle/>
          <a:p>
            <a:pPr eaLnBrk="1" hangingPunct="1">
              <a:defRPr/>
            </a:pPr>
            <a:r>
              <a:rPr lang="en-US" sz="5400" b="1" i="1" dirty="0" smtClean="0">
                <a:solidFill>
                  <a:srgbClr val="0000FF"/>
                </a:solidFill>
                <a:effectLst>
                  <a:outerShdw blurRad="38100" dist="38100" dir="2700000" algn="tl">
                    <a:srgbClr val="000000">
                      <a:alpha val="43137"/>
                    </a:srgbClr>
                  </a:outerShdw>
                </a:effectLst>
                <a:latin typeface="Arial Narrow" pitchFamily="34" charset="0"/>
              </a:rPr>
              <a:t>The </a:t>
            </a:r>
            <a:r>
              <a:rPr lang="en-US" sz="5400" i="1" dirty="0" smtClean="0">
                <a:solidFill>
                  <a:srgbClr val="0000FF"/>
                </a:solidFill>
                <a:effectLst>
                  <a:outerShdw blurRad="38100" dist="38100" dir="2700000" algn="tl">
                    <a:srgbClr val="000000">
                      <a:alpha val="43137"/>
                    </a:srgbClr>
                  </a:outerShdw>
                </a:effectLst>
                <a:latin typeface="Arial Narrow" pitchFamily="34" charset="0"/>
              </a:rPr>
              <a:t>411</a:t>
            </a:r>
            <a:r>
              <a:rPr lang="en-US" sz="5400" b="1" i="1" dirty="0" smtClean="0">
                <a:solidFill>
                  <a:srgbClr val="0000FF"/>
                </a:solidFill>
                <a:effectLst>
                  <a:outerShdw blurRad="38100" dist="38100" dir="2700000" algn="tl">
                    <a:srgbClr val="000000">
                      <a:alpha val="43137"/>
                    </a:srgbClr>
                  </a:outerShdw>
                </a:effectLst>
                <a:latin typeface="Arial Narrow" pitchFamily="34" charset="0"/>
              </a:rPr>
              <a:t> on GLBTQ 101</a:t>
            </a:r>
          </a:p>
        </p:txBody>
      </p:sp>
      <p:sp>
        <p:nvSpPr>
          <p:cNvPr id="22534" name="Date Placeholder 8"/>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B4E81E-73B0-4736-A86E-59A2054214C8}" type="datetime1">
              <a:rPr lang="en-US" smtClean="0"/>
              <a:pPr eaLnBrk="1" hangingPunct="1"/>
              <a:t>11/5/2013</a:t>
            </a:fld>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52400"/>
            <a:ext cx="1485900" cy="1485900"/>
          </a:xfrm>
          <a:prstGeom prst="rect">
            <a:avLst/>
          </a:prstGeom>
        </p:spPr>
      </p:pic>
    </p:spTree>
    <p:extLst>
      <p:ext uri="{BB962C8B-B14F-4D97-AF65-F5344CB8AC3E}">
        <p14:creationId xmlns:p14="http://schemas.microsoft.com/office/powerpoint/2010/main" val="3160191724"/>
      </p:ext>
    </p:extLst>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childrens_future_p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8305800" cy="868363"/>
          </a:xfrm>
          <a:effectLst>
            <a:outerShdw dist="35921" dir="2700000" algn="ctr" rotWithShape="0">
              <a:srgbClr val="FFFF00"/>
            </a:outerShdw>
          </a:effectLst>
        </p:spPr>
        <p:txBody>
          <a:bodyPr/>
          <a:lstStyle/>
          <a:p>
            <a:pPr eaLnBrk="1" hangingPunct="1">
              <a:defRPr/>
            </a:pPr>
            <a:r>
              <a:rPr lang="en-US" sz="3600" b="1" i="1" dirty="0" smtClean="0">
                <a:solidFill>
                  <a:srgbClr val="0000FF"/>
                </a:solidFill>
                <a:effectLst>
                  <a:outerShdw blurRad="38100" dist="38100" dir="2700000" algn="tl">
                    <a:srgbClr val="000000">
                      <a:alpha val="43137"/>
                    </a:srgbClr>
                  </a:outerShdw>
                </a:effectLst>
              </a:rPr>
              <a:t>Making Your Class a Safe Zone</a:t>
            </a:r>
          </a:p>
        </p:txBody>
      </p:sp>
      <p:sp>
        <p:nvSpPr>
          <p:cNvPr id="12291" name="Rectangle 3"/>
          <p:cNvSpPr>
            <a:spLocks noGrp="1" noChangeArrowheads="1"/>
          </p:cNvSpPr>
          <p:nvPr>
            <p:ph type="body" idx="1"/>
          </p:nvPr>
        </p:nvSpPr>
        <p:spPr>
          <a:xfrm>
            <a:off x="0" y="1828800"/>
            <a:ext cx="9067800" cy="3733800"/>
          </a:xfrm>
          <a:effectLst>
            <a:outerShdw dist="25400" dir="5400000" algn="ctr" rotWithShape="0">
              <a:srgbClr val="FFFF00"/>
            </a:outerShdw>
          </a:effectLst>
        </p:spPr>
        <p:txBody>
          <a:bodyPr/>
          <a:lstStyle/>
          <a:p>
            <a:pPr eaLnBrk="1" hangingPunct="1">
              <a:defRPr/>
            </a:pPr>
            <a:r>
              <a:rPr lang="en-US" sz="3600" b="1" dirty="0" smtClean="0">
                <a:latin typeface="Arial Narrow" pitchFamily="34" charset="0"/>
              </a:rPr>
              <a:t>What Does the Ed Code Say?</a:t>
            </a:r>
          </a:p>
          <a:p>
            <a:pPr lvl="2" eaLnBrk="1" hangingPunct="1">
              <a:defRPr/>
            </a:pPr>
            <a:r>
              <a:rPr lang="en-US" sz="2700" b="1" i="1" dirty="0" smtClean="0">
                <a:latin typeface="Arial Narrow" pitchFamily="34" charset="0"/>
              </a:rPr>
              <a:t>AB 537 (The California Student Safety and Violence Protection Act of 2000)</a:t>
            </a:r>
          </a:p>
          <a:p>
            <a:pPr lvl="2" eaLnBrk="1" hangingPunct="1">
              <a:defRPr/>
            </a:pPr>
            <a:r>
              <a:rPr lang="en-US" sz="2700" b="1" i="1" dirty="0" smtClean="0">
                <a:latin typeface="Arial Narrow" pitchFamily="34" charset="0"/>
              </a:rPr>
              <a:t>Protects students, faculty, and staff at public schools (and non-religious schools receiving funding) from harassment and discrimination on the public basis of actual or perceived sexual orientation and gender identity.</a:t>
            </a:r>
          </a:p>
        </p:txBody>
      </p:sp>
      <p:pic>
        <p:nvPicPr>
          <p:cNvPr id="23557" name="Picture 6" descr="black_man_teacher_reading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52400"/>
            <a:ext cx="1114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Date Placeholder 8"/>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CBF102-8B23-4131-B5A2-382D789A5734}" type="datetime1">
              <a:rPr lang="en-US" smtClean="0"/>
              <a:pPr eaLnBrk="1" hangingPunct="1"/>
              <a:t>11/5/2013</a:t>
            </a:fld>
            <a:endParaRPr lang="en-US" dirty="0" smtClean="0"/>
          </a:p>
        </p:txBody>
      </p:sp>
    </p:spTree>
    <p:extLst>
      <p:ext uri="{BB962C8B-B14F-4D97-AF65-F5344CB8AC3E}">
        <p14:creationId xmlns:p14="http://schemas.microsoft.com/office/powerpoint/2010/main" val="2197614218"/>
      </p:ext>
    </p:extLst>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0" y="1981200"/>
            <a:ext cx="9144000" cy="3733800"/>
          </a:xfrm>
        </p:spPr>
        <p:txBody>
          <a:bodyPr/>
          <a:lstStyle/>
          <a:p>
            <a:pPr marL="533400" indent="-533400" eaLnBrk="1" hangingPunct="1">
              <a:lnSpc>
                <a:spcPct val="80000"/>
              </a:lnSpc>
              <a:buFont typeface="Wingdings" pitchFamily="2" charset="2"/>
              <a:buChar char="Ø"/>
            </a:pPr>
            <a:r>
              <a:rPr lang="en-US" b="1" i="1" dirty="0" smtClean="0">
                <a:latin typeface="Arial Narrow" pitchFamily="34" charset="0"/>
              </a:rPr>
              <a:t>Interrupt anti-GLBTQ jokes, comments, or any other behaviors that make homophobia appear acceptable </a:t>
            </a:r>
          </a:p>
          <a:p>
            <a:pPr marL="533400" indent="-533400" eaLnBrk="1" hangingPunct="1">
              <a:lnSpc>
                <a:spcPct val="80000"/>
              </a:lnSpc>
              <a:buFont typeface="Wingdings" pitchFamily="2" charset="2"/>
              <a:buChar char="Ø"/>
            </a:pPr>
            <a:r>
              <a:rPr lang="en-US" b="1" i="1" dirty="0" smtClean="0">
                <a:solidFill>
                  <a:schemeClr val="accent2"/>
                </a:solidFill>
                <a:latin typeface="Arial Narrow" pitchFamily="34" charset="0"/>
              </a:rPr>
              <a:t>Always use neutral labels like "significant other" or "partner" instead of just "boyfriend" or "girlfriend" when talking with colleagues and students or writing in class</a:t>
            </a:r>
          </a:p>
          <a:p>
            <a:pPr marL="533400" indent="-533400" eaLnBrk="1" hangingPunct="1">
              <a:lnSpc>
                <a:spcPct val="80000"/>
              </a:lnSpc>
              <a:buFont typeface="Wingdings" pitchFamily="2" charset="2"/>
              <a:buChar char="Ø"/>
            </a:pPr>
            <a:r>
              <a:rPr lang="en-US" b="1" i="1" dirty="0" smtClean="0">
                <a:latin typeface="Arial Narrow" pitchFamily="34" charset="0"/>
              </a:rPr>
              <a:t>Address GLBTQ issues when talking with colleagues or students </a:t>
            </a:r>
          </a:p>
          <a:p>
            <a:pPr marL="533400" indent="-533400" eaLnBrk="1" hangingPunct="1">
              <a:lnSpc>
                <a:spcPct val="80000"/>
              </a:lnSpc>
              <a:buFont typeface="Wingdings" pitchFamily="2" charset="2"/>
              <a:buChar char="Ø"/>
            </a:pPr>
            <a:r>
              <a:rPr lang="en-US" b="1" i="1" dirty="0" smtClean="0">
                <a:solidFill>
                  <a:schemeClr val="accent2"/>
                </a:solidFill>
                <a:latin typeface="Arial Narrow" pitchFamily="34" charset="0"/>
              </a:rPr>
              <a:t>Put diversity, inclusion, and anti-bullying posters in the halls and classrooms or wear shirts or buttons that promote value</a:t>
            </a:r>
          </a:p>
        </p:txBody>
      </p:sp>
      <p:sp>
        <p:nvSpPr>
          <p:cNvPr id="36868" name="Rectangle 4"/>
          <p:cNvSpPr>
            <a:spLocks noGrp="1" noChangeArrowheads="1"/>
          </p:cNvSpPr>
          <p:nvPr>
            <p:ph type="title" idx="4294967295"/>
          </p:nvPr>
        </p:nvSpPr>
        <p:spPr>
          <a:xfrm>
            <a:off x="0" y="76200"/>
            <a:ext cx="8305800" cy="868363"/>
          </a:xfrm>
          <a:effectLst>
            <a:outerShdw dist="28398" dir="3806097" algn="ctr" rotWithShape="0">
              <a:srgbClr val="FFFF00"/>
            </a:outerShdw>
          </a:effectLst>
        </p:spPr>
        <p:txBody>
          <a:bodyPr/>
          <a:lstStyle/>
          <a:p>
            <a:pPr eaLnBrk="1" hangingPunct="1">
              <a:defRPr/>
            </a:pPr>
            <a:r>
              <a:rPr lang="en-US" sz="3800" b="1" dirty="0" smtClean="0">
                <a:effectLst>
                  <a:outerShdw blurRad="38100" dist="38100" dir="2700000" algn="tl">
                    <a:srgbClr val="000000">
                      <a:alpha val="43137"/>
                    </a:srgbClr>
                  </a:outerShdw>
                </a:effectLst>
              </a:rPr>
              <a:t>Time to Do Some Hom</a:t>
            </a:r>
            <a:r>
              <a:rPr lang="en-US" sz="3800" b="1" dirty="0" smtClean="0">
                <a:effectLst>
                  <a:outerShdw blurRad="38100" dist="38100" dir="2700000" algn="tl">
                    <a:srgbClr val="000000">
                      <a:alpha val="43137"/>
                    </a:srgbClr>
                  </a:outerShdw>
                </a:effectLst>
                <a:sym typeface="Wingdings" pitchFamily="2" charset="2"/>
              </a:rPr>
              <a:t>e</a:t>
            </a:r>
            <a:r>
              <a:rPr lang="en-US" sz="3800" b="1" dirty="0" smtClean="0">
                <a:effectLst>
                  <a:outerShdw blurRad="38100" dist="38100" dir="2700000" algn="tl">
                    <a:srgbClr val="000000">
                      <a:alpha val="43137"/>
                    </a:srgbClr>
                  </a:outerShdw>
                </a:effectLst>
              </a:rPr>
              <a:t>work!</a:t>
            </a:r>
          </a:p>
        </p:txBody>
      </p:sp>
      <p:pic>
        <p:nvPicPr>
          <p:cNvPr id="24580" name="Picture 5" descr="girl_reading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
            <a:ext cx="1103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Date Placeholder 8"/>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E5BFEF-F03C-45E9-A3A4-11101CE331B6}" type="datetime1">
              <a:rPr lang="en-US" sz="1400" b="0" smtClean="0">
                <a:solidFill>
                  <a:srgbClr val="000000"/>
                </a:solidFill>
              </a:rPr>
              <a:pPr eaLnBrk="1" hangingPunct="1"/>
              <a:t>11/5/2013</a:t>
            </a:fld>
            <a:endParaRPr lang="en-US" sz="1400" b="0" dirty="0" smtClean="0">
              <a:solidFill>
                <a:srgbClr val="000000"/>
              </a:solidFill>
            </a:endParaRPr>
          </a:p>
        </p:txBody>
      </p:sp>
    </p:spTree>
    <p:extLst>
      <p:ext uri="{BB962C8B-B14F-4D97-AF65-F5344CB8AC3E}">
        <p14:creationId xmlns:p14="http://schemas.microsoft.com/office/powerpoint/2010/main" val="2524703591"/>
      </p:ext>
    </p:extLst>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419600" y="609600"/>
            <a:ext cx="4953000" cy="1371600"/>
          </a:xfrm>
          <a:effectLst>
            <a:outerShdw dist="17961" dir="2700000" algn="ctr" rotWithShape="0">
              <a:srgbClr val="FFFF00"/>
            </a:outerShdw>
          </a:effectLst>
        </p:spPr>
        <p:txBody>
          <a:bodyPr/>
          <a:lstStyle/>
          <a:p>
            <a:pPr eaLnBrk="1" hangingPunct="1"/>
            <a:r>
              <a:rPr lang="en-US" dirty="0" smtClean="0">
                <a:solidFill>
                  <a:schemeClr val="tx1"/>
                </a:solidFill>
              </a:rPr>
              <a:t>Where are we now, and how can STAND  help?</a:t>
            </a:r>
          </a:p>
        </p:txBody>
      </p:sp>
      <p:sp>
        <p:nvSpPr>
          <p:cNvPr id="8195" name="Rectangle 3"/>
          <p:cNvSpPr>
            <a:spLocks noGrp="1" noChangeArrowheads="1"/>
          </p:cNvSpPr>
          <p:nvPr>
            <p:ph type="body" sz="half" idx="1"/>
          </p:nvPr>
        </p:nvSpPr>
        <p:spPr>
          <a:xfrm>
            <a:off x="228600" y="990600"/>
            <a:ext cx="3810000" cy="42672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a:buClr>
                <a:schemeClr val="hlink"/>
              </a:buClr>
              <a:buSzPct val="70000"/>
              <a:buFont typeface="Wingdings" pitchFamily="2" charset="2"/>
              <a:buChar char="u"/>
              <a:defRPr/>
            </a:pPr>
            <a:r>
              <a:rPr kumimoji="1" lang="en-US" sz="1800" b="1" i="1" dirty="0" smtClean="0">
                <a:solidFill>
                  <a:srgbClr val="0000FF"/>
                </a:solidFill>
                <a:effectLst>
                  <a:outerShdw blurRad="38100" dist="38100" dir="2700000" algn="tl">
                    <a:srgbClr val="C0C0C0"/>
                  </a:outerShdw>
                </a:effectLst>
                <a:latin typeface="Comic Sans MS" pitchFamily="66" charset="0"/>
              </a:rPr>
              <a:t>In an age of standardized tests and API scores, diversity has taken a seat at the back of the school bus.</a:t>
            </a:r>
          </a:p>
          <a:p>
            <a:pPr>
              <a:buClr>
                <a:schemeClr val="hlink"/>
              </a:buClr>
              <a:buSzPct val="70000"/>
              <a:buFont typeface="Wingdings" pitchFamily="2" charset="2"/>
              <a:buNone/>
              <a:defRPr/>
            </a:pPr>
            <a:endParaRPr kumimoji="1" lang="en-US" sz="900" b="1" i="1" dirty="0" smtClean="0">
              <a:solidFill>
                <a:srgbClr val="0000FF"/>
              </a:solidFill>
              <a:effectLst>
                <a:outerShdw blurRad="38100" dist="38100" dir="2700000" algn="tl">
                  <a:srgbClr val="C0C0C0"/>
                </a:outerShdw>
              </a:effectLst>
              <a:latin typeface="Comic Sans MS" pitchFamily="66" charset="0"/>
            </a:endParaRPr>
          </a:p>
          <a:p>
            <a:pPr>
              <a:buClr>
                <a:schemeClr val="hlink"/>
              </a:buClr>
              <a:buSzPct val="70000"/>
              <a:buFont typeface="Wingdings" pitchFamily="2" charset="2"/>
              <a:buChar char="u"/>
              <a:defRPr/>
            </a:pPr>
            <a:r>
              <a:rPr kumimoji="1" lang="en-US" sz="2000" b="1" i="1" dirty="0" smtClean="0">
                <a:solidFill>
                  <a:srgbClr val="FF0000"/>
                </a:solidFill>
                <a:effectLst>
                  <a:outerShdw blurRad="38100" dist="38100" dir="2700000" algn="tl">
                    <a:srgbClr val="C0C0C0"/>
                  </a:outerShdw>
                </a:effectLst>
                <a:latin typeface="Comic Sans MS" pitchFamily="66" charset="0"/>
              </a:rPr>
              <a:t>Unless we are proactive, we face criticism for being reactive to the next racial, cultural, and bullying emergency.</a:t>
            </a:r>
          </a:p>
          <a:p>
            <a:pPr>
              <a:buClr>
                <a:schemeClr val="hlink"/>
              </a:buClr>
              <a:buSzPct val="70000"/>
              <a:buFont typeface="Wingdings" pitchFamily="2" charset="2"/>
              <a:buChar char="u"/>
              <a:defRPr/>
            </a:pPr>
            <a:endParaRPr kumimoji="1" lang="en-US" sz="500" b="1" i="1" dirty="0" smtClean="0">
              <a:solidFill>
                <a:srgbClr val="FF0000"/>
              </a:solidFill>
              <a:latin typeface="Comic Sans MS" pitchFamily="66" charset="0"/>
            </a:endParaRPr>
          </a:p>
          <a:p>
            <a:pPr>
              <a:buClr>
                <a:schemeClr val="hlink"/>
              </a:buClr>
              <a:buSzPct val="70000"/>
              <a:buFont typeface="Wingdings" pitchFamily="2" charset="2"/>
              <a:buChar char="u"/>
              <a:defRPr/>
            </a:pPr>
            <a:r>
              <a:rPr kumimoji="1" lang="en-US" sz="2000" b="1" i="1" dirty="0" smtClean="0">
                <a:latin typeface="Comic Sans MS" pitchFamily="66" charset="0"/>
              </a:rPr>
              <a:t>To thrive as a school, we must embrace and promote the value of diversity through acceptance.</a:t>
            </a:r>
          </a:p>
          <a:p>
            <a:pPr eaLnBrk="1" hangingPunct="1">
              <a:defRPr/>
            </a:pPr>
            <a:endParaRPr lang="en-US" sz="2000" i="1" dirty="0" smtClean="0"/>
          </a:p>
        </p:txBody>
      </p:sp>
      <p:pic>
        <p:nvPicPr>
          <p:cNvPr id="9220" name="Picture 7" descr="Bro Head"/>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962400"/>
            <a:ext cx="441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Goth Head 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62200"/>
            <a:ext cx="427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descr="Student Thumbs Up"/>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 y="914400"/>
            <a:ext cx="4476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7" descr="Experiences 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r="4918"/>
          <a:stretch>
            <a:fillRect/>
          </a:stretch>
        </p:blipFill>
        <p:spPr>
          <a:xfrm>
            <a:off x="4495800" y="2355850"/>
            <a:ext cx="4495800" cy="315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876800" y="1331416"/>
            <a:ext cx="4114800" cy="4154984"/>
          </a:xfrm>
          <a:prstGeom prst="rect">
            <a:avLst/>
          </a:prstGeom>
          <a:noFill/>
        </p:spPr>
        <p:txBody>
          <a:bodyPr wrap="square" rtlCol="0">
            <a:spAutoFit/>
          </a:bodyPr>
          <a:lstStyle/>
          <a:p>
            <a:pPr algn="ctr"/>
            <a:r>
              <a:rPr lang="en-US" altLang="en-US" sz="4400" i="1" dirty="0" smtClean="0">
                <a:solidFill>
                  <a:srgbClr val="0000FF"/>
                </a:solidFill>
                <a:latin typeface="Times New Roman" panose="02020603050405020304" pitchFamily="18" charset="0"/>
                <a:cs typeface="Times New Roman" panose="02020603050405020304" pitchFamily="18" charset="0"/>
              </a:rPr>
              <a:t>What steps can we take today to start a STAND chapter at my school tomorrow?</a:t>
            </a:r>
            <a:endParaRPr lang="en-US" altLang="en-US" sz="4400" i="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rot="19603697">
            <a:off x="3457993" y="855944"/>
            <a:ext cx="1351653" cy="707886"/>
          </a:xfrm>
          <a:prstGeom prst="rect">
            <a:avLst/>
          </a:prstGeom>
          <a:noFill/>
        </p:spPr>
        <p:txBody>
          <a:bodyPr wrap="none" lIns="91440" tIns="45720" rIns="91440" bIns="45720">
            <a:spAutoFit/>
          </a:bodyPr>
          <a:lstStyle/>
          <a:p>
            <a:pPr algn="ctr"/>
            <a:r>
              <a:rPr lang="en-US" sz="4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outerShdw blurRad="38100" dist="38100" dir="2700000" algn="tl">
                    <a:srgbClr val="000000">
                      <a:alpha val="43137"/>
                    </a:srgbClr>
                  </a:outerShdw>
                </a:effectLst>
              </a:rPr>
              <a:t>So…</a:t>
            </a:r>
            <a:endParaRPr lang="en-US" sz="400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outerShdw blurRad="38100" dist="38100" dir="2700000" algn="tl">
                  <a:srgbClr val="000000">
                    <a:alpha val="43137"/>
                  </a:srgbClr>
                </a:outerShdw>
              </a:effectLst>
            </a:endParaRPr>
          </a:p>
        </p:txBody>
      </p:sp>
      <p:sp>
        <p:nvSpPr>
          <p:cNvPr id="6" name="TextBox 5"/>
          <p:cNvSpPr txBox="1"/>
          <p:nvPr/>
        </p:nvSpPr>
        <p:spPr>
          <a:xfrm>
            <a:off x="1600200" y="6260068"/>
            <a:ext cx="4572000" cy="369332"/>
          </a:xfrm>
          <a:prstGeom prst="rect">
            <a:avLst/>
          </a:prstGeom>
          <a:noFill/>
        </p:spPr>
        <p:txBody>
          <a:bodyPr wrap="square" rtlCol="0">
            <a:spAutoFit/>
          </a:bodyPr>
          <a:lstStyle/>
          <a:p>
            <a:r>
              <a:rPr lang="en-US" dirty="0" smtClean="0"/>
              <a:t>Make it Better</a:t>
            </a:r>
            <a:endParaRPr lang="en-US" dirty="0"/>
          </a:p>
        </p:txBody>
      </p:sp>
      <p:pic>
        <p:nvPicPr>
          <p:cNvPr id="409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 y="6117392"/>
            <a:ext cx="1234440" cy="63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0845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1615440" y="671691"/>
            <a:ext cx="7528560" cy="1200329"/>
          </a:xfrm>
          <a:prstGeom prst="rect">
            <a:avLst/>
          </a:prstGeom>
        </p:spPr>
        <p:txBody>
          <a:bodyPr wrap="square">
            <a:spAutoFit/>
          </a:bodyPr>
          <a:lstStyle/>
          <a:p>
            <a:pPr algn="ctr"/>
            <a:r>
              <a:rPr lang="en-US" sz="3600" dirty="0">
                <a:solidFill>
                  <a:srgbClr val="0000FF"/>
                </a:solidFill>
                <a:effectLst>
                  <a:outerShdw blurRad="38100" dist="38100" dir="2700000" algn="tl">
                    <a:srgbClr val="000000">
                      <a:alpha val="43137"/>
                    </a:srgbClr>
                  </a:outerShdw>
                </a:effectLst>
              </a:rPr>
              <a:t>“That’s Not My Job”</a:t>
            </a:r>
          </a:p>
          <a:p>
            <a:endParaRPr lang="en-US" i="1" dirty="0"/>
          </a:p>
          <a:p>
            <a:endParaRPr lang="en-US" dirty="0"/>
          </a:p>
        </p:txBody>
      </p:sp>
      <p:sp>
        <p:nvSpPr>
          <p:cNvPr id="4" name="TextBox 3"/>
          <p:cNvSpPr txBox="1"/>
          <p:nvPr/>
        </p:nvSpPr>
        <p:spPr>
          <a:xfrm>
            <a:off x="1615440" y="1495485"/>
            <a:ext cx="7528560" cy="923330"/>
          </a:xfrm>
          <a:prstGeom prst="rect">
            <a:avLst/>
          </a:prstGeom>
          <a:noFill/>
        </p:spPr>
        <p:txBody>
          <a:bodyPr wrap="square" rtlCol="0">
            <a:spAutoFit/>
          </a:bodyPr>
          <a:lstStyle/>
          <a:p>
            <a:pPr marL="285750" lvl="0" indent="-285750">
              <a:buFont typeface="Arial" pitchFamily="34" charset="0"/>
              <a:buChar char="•"/>
            </a:pPr>
            <a:r>
              <a:rPr lang="en-US" i="1" dirty="0">
                <a:solidFill>
                  <a:srgbClr val="000000"/>
                </a:solidFill>
              </a:rPr>
              <a:t>This is a story about four people named Everybody, Somebody, 	Anybody, and Nobody.</a:t>
            </a:r>
          </a:p>
          <a:p>
            <a:pPr lvl="0"/>
            <a:endParaRPr lang="en-US" i="1" dirty="0">
              <a:solidFill>
                <a:srgbClr val="000000"/>
              </a:solidFill>
            </a:endParaRPr>
          </a:p>
        </p:txBody>
      </p:sp>
      <p:sp>
        <p:nvSpPr>
          <p:cNvPr id="5" name="TextBox 4"/>
          <p:cNvSpPr txBox="1"/>
          <p:nvPr/>
        </p:nvSpPr>
        <p:spPr>
          <a:xfrm>
            <a:off x="1615440" y="2249269"/>
            <a:ext cx="7528560" cy="646331"/>
          </a:xfrm>
          <a:prstGeom prst="rect">
            <a:avLst/>
          </a:prstGeom>
          <a:noFill/>
        </p:spPr>
        <p:txBody>
          <a:bodyPr wrap="square" rtlCol="0">
            <a:spAutoFit/>
          </a:bodyPr>
          <a:lstStyle/>
          <a:p>
            <a:pPr marL="285750" lvl="0" indent="-285750">
              <a:buFont typeface="Arial" pitchFamily="34" charset="0"/>
              <a:buChar char="•"/>
            </a:pPr>
            <a:r>
              <a:rPr lang="en-US" i="1" dirty="0">
                <a:solidFill>
                  <a:srgbClr val="FF0000"/>
                </a:solidFill>
              </a:rPr>
              <a:t>There was an important job to be done and Everybody was sure 	that Somebody would do it</a:t>
            </a:r>
            <a:r>
              <a:rPr lang="en-US" i="1" dirty="0" smtClean="0">
                <a:solidFill>
                  <a:srgbClr val="FF0000"/>
                </a:solidFill>
              </a:rPr>
              <a:t>.</a:t>
            </a:r>
            <a:endParaRPr lang="en-US" i="1" dirty="0">
              <a:solidFill>
                <a:srgbClr val="FF0000"/>
              </a:solidFill>
            </a:endParaRPr>
          </a:p>
        </p:txBody>
      </p:sp>
      <p:sp>
        <p:nvSpPr>
          <p:cNvPr id="6" name="TextBox 5"/>
          <p:cNvSpPr txBox="1"/>
          <p:nvPr/>
        </p:nvSpPr>
        <p:spPr>
          <a:xfrm>
            <a:off x="1676400" y="2810470"/>
            <a:ext cx="7620000" cy="923330"/>
          </a:xfrm>
          <a:prstGeom prst="rect">
            <a:avLst/>
          </a:prstGeom>
          <a:noFill/>
        </p:spPr>
        <p:txBody>
          <a:bodyPr wrap="square" rtlCol="0">
            <a:spAutoFit/>
          </a:bodyPr>
          <a:lstStyle/>
          <a:p>
            <a:pPr lvl="0"/>
            <a:endParaRPr lang="en-US" i="1" dirty="0">
              <a:solidFill>
                <a:srgbClr val="000000"/>
              </a:solidFill>
            </a:endParaRPr>
          </a:p>
          <a:p>
            <a:pPr marL="285750" lvl="0" indent="-285750">
              <a:buFont typeface="Arial" pitchFamily="34" charset="0"/>
              <a:buChar char="•"/>
            </a:pPr>
            <a:r>
              <a:rPr lang="en-US" i="1" dirty="0">
                <a:solidFill>
                  <a:srgbClr val="0000FF"/>
                </a:solidFill>
              </a:rPr>
              <a:t>Anybody could have done it, but Nobody did it.</a:t>
            </a:r>
          </a:p>
          <a:p>
            <a:pPr lvl="0"/>
            <a:endParaRPr lang="en-US" i="1" dirty="0">
              <a:solidFill>
                <a:srgbClr val="000000"/>
              </a:solidFill>
            </a:endParaRPr>
          </a:p>
        </p:txBody>
      </p:sp>
      <p:sp>
        <p:nvSpPr>
          <p:cNvPr id="9" name="Rectangle 8"/>
          <p:cNvSpPr/>
          <p:nvPr/>
        </p:nvSpPr>
        <p:spPr>
          <a:xfrm>
            <a:off x="1676400" y="3620869"/>
            <a:ext cx="7543800" cy="646331"/>
          </a:xfrm>
          <a:prstGeom prst="rect">
            <a:avLst/>
          </a:prstGeom>
        </p:spPr>
        <p:txBody>
          <a:bodyPr wrap="square">
            <a:spAutoFit/>
          </a:bodyPr>
          <a:lstStyle/>
          <a:p>
            <a:pPr marL="285750" lvl="0" indent="-285750">
              <a:buFont typeface="Arial" pitchFamily="34" charset="0"/>
              <a:buChar char="•"/>
            </a:pPr>
            <a:r>
              <a:rPr lang="en-US" i="1" dirty="0">
                <a:solidFill>
                  <a:srgbClr val="000000"/>
                </a:solidFill>
              </a:rPr>
              <a:t>Somebody got angry about that because it was Everybody’s job.</a:t>
            </a:r>
          </a:p>
          <a:p>
            <a:pPr lvl="0"/>
            <a:endParaRPr lang="en-US" i="1" dirty="0">
              <a:solidFill>
                <a:srgbClr val="000000"/>
              </a:solidFill>
            </a:endParaRPr>
          </a:p>
        </p:txBody>
      </p:sp>
      <p:sp>
        <p:nvSpPr>
          <p:cNvPr id="10" name="TextBox 9"/>
          <p:cNvSpPr txBox="1"/>
          <p:nvPr/>
        </p:nvSpPr>
        <p:spPr>
          <a:xfrm>
            <a:off x="1691640" y="4230469"/>
            <a:ext cx="7528560" cy="646331"/>
          </a:xfrm>
          <a:prstGeom prst="rect">
            <a:avLst/>
          </a:prstGeom>
          <a:noFill/>
        </p:spPr>
        <p:txBody>
          <a:bodyPr wrap="square" rtlCol="0">
            <a:spAutoFit/>
          </a:bodyPr>
          <a:lstStyle/>
          <a:p>
            <a:pPr marL="285750" lvl="0" indent="-285750">
              <a:buFont typeface="Arial" pitchFamily="34" charset="0"/>
              <a:buChar char="•"/>
            </a:pPr>
            <a:r>
              <a:rPr lang="en-US" i="1" dirty="0">
                <a:solidFill>
                  <a:srgbClr val="FF0000"/>
                </a:solidFill>
              </a:rPr>
              <a:t>Everybody thought Anybody could do it.</a:t>
            </a:r>
          </a:p>
          <a:p>
            <a:pPr lvl="0"/>
            <a:endParaRPr lang="en-US" i="1" dirty="0">
              <a:solidFill>
                <a:srgbClr val="000000"/>
              </a:solidFill>
            </a:endParaRPr>
          </a:p>
        </p:txBody>
      </p:sp>
      <p:sp>
        <p:nvSpPr>
          <p:cNvPr id="11" name="TextBox 10"/>
          <p:cNvSpPr txBox="1"/>
          <p:nvPr/>
        </p:nvSpPr>
        <p:spPr>
          <a:xfrm>
            <a:off x="1676400" y="4800600"/>
            <a:ext cx="7239000" cy="646331"/>
          </a:xfrm>
          <a:prstGeom prst="rect">
            <a:avLst/>
          </a:prstGeom>
          <a:noFill/>
        </p:spPr>
        <p:txBody>
          <a:bodyPr wrap="square" rtlCol="0">
            <a:spAutoFit/>
          </a:bodyPr>
          <a:lstStyle/>
          <a:p>
            <a:pPr marL="285750" lvl="0" indent="-285750">
              <a:buFont typeface="Arial" pitchFamily="34" charset="0"/>
              <a:buChar char="•"/>
            </a:pPr>
            <a:r>
              <a:rPr lang="en-US" i="1" dirty="0">
                <a:solidFill>
                  <a:srgbClr val="0000FF"/>
                </a:solidFill>
              </a:rPr>
              <a:t>But realized that Everybody wouldn’t do it.</a:t>
            </a:r>
          </a:p>
          <a:p>
            <a:pPr lvl="0"/>
            <a:endParaRPr lang="en-US" i="1" dirty="0">
              <a:solidFill>
                <a:srgbClr val="000000"/>
              </a:solidFill>
            </a:endParaRPr>
          </a:p>
        </p:txBody>
      </p:sp>
      <p:sp>
        <p:nvSpPr>
          <p:cNvPr id="12" name="TextBox 11"/>
          <p:cNvSpPr txBox="1"/>
          <p:nvPr/>
        </p:nvSpPr>
        <p:spPr>
          <a:xfrm>
            <a:off x="1676400" y="5373469"/>
            <a:ext cx="7315200" cy="646331"/>
          </a:xfrm>
          <a:prstGeom prst="rect">
            <a:avLst/>
          </a:prstGeom>
          <a:noFill/>
        </p:spPr>
        <p:txBody>
          <a:bodyPr wrap="square" rtlCol="0">
            <a:spAutoFit/>
          </a:bodyPr>
          <a:lstStyle/>
          <a:p>
            <a:pPr marL="285750" lvl="0" indent="-285750">
              <a:buFont typeface="Arial" pitchFamily="34" charset="0"/>
              <a:buChar char="•"/>
            </a:pPr>
            <a:r>
              <a:rPr lang="en-US" i="1" dirty="0">
                <a:solidFill>
                  <a:srgbClr val="000000"/>
                </a:solidFill>
              </a:rPr>
              <a:t>It ended up that Everybody blamed Somebody when Nobody </a:t>
            </a:r>
            <a:r>
              <a:rPr lang="en-US" i="1" dirty="0" smtClean="0">
                <a:solidFill>
                  <a:srgbClr val="000000"/>
                </a:solidFill>
              </a:rPr>
              <a:t>did what </a:t>
            </a:r>
            <a:r>
              <a:rPr lang="en-US" i="1" dirty="0">
                <a:solidFill>
                  <a:srgbClr val="000000"/>
                </a:solidFill>
              </a:rPr>
              <a:t>Anybody could have!</a:t>
            </a:r>
          </a:p>
        </p:txBody>
      </p:sp>
    </p:spTree>
    <p:extLst>
      <p:ext uri="{BB962C8B-B14F-4D97-AF65-F5344CB8AC3E}">
        <p14:creationId xmlns:p14="http://schemas.microsoft.com/office/powerpoint/2010/main" val="39213804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267200" y="762000"/>
            <a:ext cx="4800600" cy="1371600"/>
          </a:xfrm>
          <a:effectLst>
            <a:outerShdw dist="17961" dir="2700000" algn="ctr" rotWithShape="0">
              <a:srgbClr val="FFFF00"/>
            </a:outerShdw>
          </a:effectLst>
        </p:spPr>
        <p:txBody>
          <a:bodyPr/>
          <a:lstStyle/>
          <a:p>
            <a:pPr algn="ctr" eaLnBrk="1" hangingPunct="1"/>
            <a:r>
              <a:rPr lang="en-US" dirty="0" smtClean="0">
                <a:solidFill>
                  <a:srgbClr val="0000FF"/>
                </a:solidFill>
              </a:rPr>
              <a:t>Contact Information</a:t>
            </a:r>
          </a:p>
        </p:txBody>
      </p:sp>
      <p:sp>
        <p:nvSpPr>
          <p:cNvPr id="15363" name="Rectangle 3"/>
          <p:cNvSpPr>
            <a:spLocks noGrp="1" noChangeArrowheads="1"/>
          </p:cNvSpPr>
          <p:nvPr>
            <p:ph type="body" sz="half" idx="1"/>
          </p:nvPr>
        </p:nvSpPr>
        <p:spPr>
          <a:xfrm>
            <a:off x="152400" y="1143000"/>
            <a:ext cx="4343400" cy="4267200"/>
          </a:xfrm>
          <a:extLst>
            <a:ext uri="{AF507438-7753-43E0-B8FC-AC1667EBCBE1}">
              <a14:hiddenEffects xmlns:a14="http://schemas.microsoft.com/office/drawing/2010/main">
                <a:effectLst>
                  <a:outerShdw dist="17961" dir="8100000" algn="ctr" rotWithShape="0">
                    <a:schemeClr val="tx1"/>
                  </a:outerShdw>
                </a:effectLst>
              </a14:hiddenEffects>
            </a:ext>
          </a:extLst>
        </p:spPr>
        <p:txBody>
          <a:bodyPr/>
          <a:lstStyle/>
          <a:p>
            <a:pPr>
              <a:lnSpc>
                <a:spcPct val="90000"/>
              </a:lnSpc>
              <a:spcBef>
                <a:spcPct val="0"/>
              </a:spcBef>
              <a:buSzPct val="70000"/>
              <a:buFont typeface="Wingdings" pitchFamily="2" charset="2"/>
              <a:buChar char="u"/>
              <a:defRPr/>
            </a:pPr>
            <a:r>
              <a:rPr kumimoji="1" lang="en-US" sz="1800" b="1" i="1" dirty="0">
                <a:solidFill>
                  <a:srgbClr val="0000FF"/>
                </a:solidFill>
                <a:effectLst>
                  <a:outerShdw blurRad="38100" dist="38100" dir="2700000" algn="tl">
                    <a:srgbClr val="C0C0C0"/>
                  </a:outerShdw>
                </a:effectLst>
                <a:latin typeface="Comic Sans MS" pitchFamily="66" charset="0"/>
              </a:rPr>
              <a:t>Internet: </a:t>
            </a:r>
            <a:r>
              <a:rPr kumimoji="1" lang="en-US" sz="1800" b="1" i="1" dirty="0" smtClean="0">
                <a:solidFill>
                  <a:srgbClr val="0000FF"/>
                </a:solidFill>
                <a:effectLst>
                  <a:outerShdw blurRad="38100" dist="38100" dir="2700000" algn="tl">
                    <a:srgbClr val="C0C0C0"/>
                  </a:outerShdw>
                </a:effectLst>
                <a:latin typeface="Comic Sans MS" pitchFamily="66" charset="0"/>
              </a:rPr>
              <a:t>joinstand.com</a:t>
            </a:r>
          </a:p>
          <a:p>
            <a:pPr marL="0" indent="0">
              <a:lnSpc>
                <a:spcPct val="90000"/>
              </a:lnSpc>
              <a:spcBef>
                <a:spcPct val="0"/>
              </a:spcBef>
              <a:buSzPct val="70000"/>
              <a:buNone/>
              <a:defRPr/>
            </a:pPr>
            <a:endParaRPr kumimoji="1" lang="en-US" sz="700" b="1" i="1" dirty="0" smtClean="0">
              <a:solidFill>
                <a:srgbClr val="CC0000"/>
              </a:solidFill>
              <a:latin typeface="Comic Sans MS" pitchFamily="66" charset="0"/>
            </a:endParaRPr>
          </a:p>
          <a:p>
            <a:pPr>
              <a:lnSpc>
                <a:spcPct val="90000"/>
              </a:lnSpc>
              <a:buClr>
                <a:schemeClr val="hlink"/>
              </a:buClr>
              <a:buSzPct val="70000"/>
              <a:buFont typeface="Wingdings" pitchFamily="2" charset="2"/>
              <a:buChar char="u"/>
              <a:defRPr/>
            </a:pPr>
            <a:r>
              <a:rPr kumimoji="1" lang="en-US" sz="1800" b="1" i="1" dirty="0" smtClean="0">
                <a:solidFill>
                  <a:srgbClr val="0000FF"/>
                </a:solidFill>
                <a:effectLst>
                  <a:outerShdw blurRad="38100" dist="38100" dir="2700000" algn="tl">
                    <a:srgbClr val="C0C0C0"/>
                  </a:outerShdw>
                </a:effectLst>
                <a:latin typeface="Comic Sans MS" pitchFamily="66" charset="0"/>
              </a:rPr>
              <a:t> </a:t>
            </a:r>
            <a:r>
              <a:rPr kumimoji="1" lang="en-US" sz="1800" b="1" i="1" dirty="0">
                <a:solidFill>
                  <a:srgbClr val="CC0000"/>
                </a:solidFill>
                <a:effectLst>
                  <a:outerShdw blurRad="38100" dist="38100" dir="2700000" algn="tl">
                    <a:srgbClr val="C0C0C0"/>
                  </a:outerShdw>
                </a:effectLst>
                <a:latin typeface="Comic Sans MS" pitchFamily="66" charset="0"/>
              </a:rPr>
              <a:t>E-mail: </a:t>
            </a:r>
            <a:r>
              <a:rPr kumimoji="1" lang="en-US" sz="1800" b="1" i="1" dirty="0" smtClean="0">
                <a:solidFill>
                  <a:srgbClr val="CC0000"/>
                </a:solidFill>
                <a:effectLst>
                  <a:outerShdw blurRad="38100" dist="38100" dir="2700000" algn="tl">
                    <a:srgbClr val="C0C0C0"/>
                  </a:outerShdw>
                </a:effectLst>
                <a:latin typeface="Comic Sans MS" pitchFamily="66" charset="0"/>
              </a:rPr>
              <a:t>mrj@mrjeffrey.com</a:t>
            </a:r>
            <a:endParaRPr kumimoji="1" lang="en-US" sz="1800" b="1" i="1" dirty="0">
              <a:solidFill>
                <a:srgbClr val="CC0000"/>
              </a:solidFill>
              <a:effectLst>
                <a:outerShdw blurRad="38100" dist="38100" dir="2700000" algn="tl">
                  <a:srgbClr val="C0C0C0"/>
                </a:outerShdw>
              </a:effectLst>
              <a:latin typeface="Comic Sans MS" pitchFamily="66" charset="0"/>
            </a:endParaRPr>
          </a:p>
          <a:p>
            <a:pPr lvl="2">
              <a:lnSpc>
                <a:spcPct val="90000"/>
              </a:lnSpc>
              <a:buClr>
                <a:srgbClr val="FF0000"/>
              </a:buClr>
              <a:buSzPct val="100000"/>
              <a:buFont typeface="Wingdings" panose="05000000000000000000" pitchFamily="2" charset="2"/>
              <a:buChar char="Ø"/>
              <a:defRPr/>
            </a:pPr>
            <a:r>
              <a:rPr kumimoji="1" lang="en-US" sz="1600" b="1" i="1" dirty="0" smtClean="0">
                <a:solidFill>
                  <a:srgbClr val="CC0000"/>
                </a:solidFill>
                <a:effectLst>
                  <a:outerShdw blurRad="38100" dist="38100" dir="2700000" algn="tl">
                    <a:srgbClr val="C0C0C0"/>
                  </a:outerShdw>
                </a:effectLst>
                <a:latin typeface="Comic Sans MS" pitchFamily="66" charset="0"/>
              </a:rPr>
              <a:t>Contact: Brian Jeffrey</a:t>
            </a:r>
            <a:endParaRPr kumimoji="1" lang="en-US" sz="1600" b="1" i="1" dirty="0" smtClean="0">
              <a:solidFill>
                <a:srgbClr val="0000FF"/>
              </a:solidFill>
              <a:effectLst>
                <a:outerShdw blurRad="38100" dist="38100" dir="2700000" algn="tl">
                  <a:srgbClr val="C0C0C0"/>
                </a:outerShdw>
              </a:effectLst>
              <a:latin typeface="Comic Sans MS" pitchFamily="66" charset="0"/>
            </a:endParaRPr>
          </a:p>
          <a:p>
            <a:pPr marL="0" indent="0">
              <a:lnSpc>
                <a:spcPct val="90000"/>
              </a:lnSpc>
              <a:buClr>
                <a:schemeClr val="hlink"/>
              </a:buClr>
              <a:buSzPct val="70000"/>
              <a:buNone/>
              <a:defRPr/>
            </a:pPr>
            <a:endParaRPr kumimoji="1" lang="en-US" sz="700" b="1" i="1" dirty="0" smtClean="0">
              <a:solidFill>
                <a:srgbClr val="0000FF"/>
              </a:solidFill>
              <a:effectLst>
                <a:outerShdw blurRad="38100" dist="38100" dir="2700000" algn="tl">
                  <a:srgbClr val="C0C0C0"/>
                </a:outerShdw>
              </a:effectLst>
              <a:latin typeface="Comic Sans MS" pitchFamily="66" charset="0"/>
            </a:endParaRPr>
          </a:p>
          <a:p>
            <a:pPr>
              <a:lnSpc>
                <a:spcPct val="90000"/>
              </a:lnSpc>
              <a:buClr>
                <a:schemeClr val="hlink"/>
              </a:buClr>
              <a:buSzPct val="70000"/>
              <a:buFont typeface="Wingdings" pitchFamily="2" charset="2"/>
              <a:buChar char="u"/>
              <a:defRPr/>
            </a:pPr>
            <a:r>
              <a:rPr kumimoji="1" lang="en-US" sz="1800" b="1" i="1" dirty="0" smtClean="0">
                <a:solidFill>
                  <a:srgbClr val="CC0000"/>
                </a:solidFill>
                <a:effectLst>
                  <a:outerShdw blurRad="38100" dist="38100" dir="2700000" algn="tl">
                    <a:srgbClr val="C0C0C0"/>
                  </a:outerShdw>
                </a:effectLst>
                <a:latin typeface="Comic Sans MS" pitchFamily="66" charset="0"/>
              </a:rPr>
              <a:t> </a:t>
            </a:r>
            <a:r>
              <a:rPr kumimoji="1" lang="en-US" sz="1800" b="1" i="1" dirty="0" smtClean="0">
                <a:effectLst>
                  <a:outerShdw blurRad="38100" dist="38100" dir="2700000" algn="tl">
                    <a:srgbClr val="C0C0C0"/>
                  </a:outerShdw>
                </a:effectLst>
                <a:latin typeface="Comic Sans MS" pitchFamily="66" charset="0"/>
              </a:rPr>
              <a:t>Phone: (909) 621-6781</a:t>
            </a:r>
          </a:p>
          <a:p>
            <a:pPr>
              <a:lnSpc>
                <a:spcPct val="90000"/>
              </a:lnSpc>
              <a:buClr>
                <a:schemeClr val="hlink"/>
              </a:buClr>
              <a:buSzPct val="70000"/>
              <a:buFont typeface="Wingdings" pitchFamily="2" charset="2"/>
              <a:buNone/>
              <a:defRPr/>
            </a:pPr>
            <a:endParaRPr kumimoji="1" lang="en-US" sz="700" b="1" i="1" dirty="0" smtClean="0">
              <a:solidFill>
                <a:srgbClr val="CC0000"/>
              </a:solidFill>
              <a:effectLst>
                <a:outerShdw blurRad="38100" dist="38100" dir="2700000" algn="tl">
                  <a:srgbClr val="C0C0C0"/>
                </a:outerShdw>
              </a:effectLst>
              <a:latin typeface="Comic Sans MS" pitchFamily="66" charset="0"/>
            </a:endParaRPr>
          </a:p>
          <a:p>
            <a:pPr>
              <a:lnSpc>
                <a:spcPct val="90000"/>
              </a:lnSpc>
              <a:buClr>
                <a:schemeClr val="hlink"/>
              </a:buClr>
              <a:buSzPct val="70000"/>
              <a:buFont typeface="Wingdings" pitchFamily="2" charset="2"/>
              <a:buChar char="u"/>
              <a:defRPr/>
            </a:pPr>
            <a:r>
              <a:rPr kumimoji="1" lang="en-US" sz="1800" b="1" i="1" dirty="0" smtClean="0">
                <a:solidFill>
                  <a:srgbClr val="0000FF"/>
                </a:solidFill>
                <a:effectLst>
                  <a:outerShdw blurRad="38100" dist="38100" dir="2700000" algn="tl">
                    <a:srgbClr val="C0C0C0"/>
                  </a:outerShdw>
                </a:effectLst>
                <a:latin typeface="Comic Sans MS" pitchFamily="66" charset="0"/>
              </a:rPr>
              <a:t> Cell: (909) 553-9392</a:t>
            </a:r>
          </a:p>
          <a:p>
            <a:pPr>
              <a:lnSpc>
                <a:spcPct val="90000"/>
              </a:lnSpc>
              <a:buClr>
                <a:schemeClr val="hlink"/>
              </a:buClr>
              <a:buSzPct val="70000"/>
              <a:buFont typeface="Wingdings" pitchFamily="2" charset="2"/>
              <a:buNone/>
              <a:defRPr/>
            </a:pPr>
            <a:endParaRPr kumimoji="1" lang="en-US" sz="1800" b="1" i="1" dirty="0" smtClean="0">
              <a:solidFill>
                <a:srgbClr val="0000FF"/>
              </a:solidFill>
              <a:latin typeface="Comic Sans MS" pitchFamily="66" charset="0"/>
            </a:endParaRPr>
          </a:p>
          <a:p>
            <a:pPr>
              <a:lnSpc>
                <a:spcPct val="90000"/>
              </a:lnSpc>
              <a:buClr>
                <a:schemeClr val="hlink"/>
              </a:buClr>
              <a:buSzPct val="70000"/>
              <a:buFont typeface="Wingdings" pitchFamily="2" charset="2"/>
              <a:buChar char="u"/>
              <a:defRPr/>
            </a:pPr>
            <a:r>
              <a:rPr kumimoji="1" lang="en-US" sz="1800" b="1" i="1" dirty="0" smtClean="0">
                <a:solidFill>
                  <a:srgbClr val="0000FF"/>
                </a:solidFill>
                <a:latin typeface="Comic Sans MS" pitchFamily="66" charset="0"/>
              </a:rPr>
              <a:t> </a:t>
            </a:r>
            <a:r>
              <a:rPr kumimoji="1" lang="en-US" sz="1800" b="1" i="1" dirty="0" smtClean="0">
                <a:solidFill>
                  <a:srgbClr val="FF0000"/>
                </a:solidFill>
                <a:latin typeface="Comic Sans MS" pitchFamily="66" charset="0"/>
              </a:rPr>
              <a:t>Fax: (909) 391-5323</a:t>
            </a:r>
          </a:p>
          <a:p>
            <a:pPr marL="0" lvl="2" indent="0">
              <a:lnSpc>
                <a:spcPct val="90000"/>
              </a:lnSpc>
              <a:buClr>
                <a:schemeClr val="hlink"/>
              </a:buClr>
              <a:buSzPct val="70000"/>
              <a:buNone/>
              <a:defRPr/>
            </a:pPr>
            <a:endParaRPr kumimoji="1" lang="en-US" b="1" i="1" dirty="0">
              <a:latin typeface="Comic Sans MS" pitchFamily="66" charset="0"/>
            </a:endParaRPr>
          </a:p>
          <a:p>
            <a:pPr marL="285750" lvl="2" indent="-285750">
              <a:lnSpc>
                <a:spcPct val="90000"/>
              </a:lnSpc>
              <a:buClr>
                <a:schemeClr val="hlink"/>
              </a:buClr>
              <a:buSzPct val="70000"/>
              <a:defRPr/>
            </a:pPr>
            <a:r>
              <a:rPr kumimoji="1" lang="en-US" sz="1800" b="1" i="1" dirty="0" smtClean="0">
                <a:latin typeface="Comic Sans MS" pitchFamily="66" charset="0"/>
              </a:rPr>
              <a:t>YouTube Channel: </a:t>
            </a:r>
          </a:p>
          <a:p>
            <a:pPr marL="1200150" lvl="4" indent="-285750">
              <a:lnSpc>
                <a:spcPct val="90000"/>
              </a:lnSpc>
              <a:buSzPct val="100000"/>
              <a:buFont typeface="Wingdings" panose="05000000000000000000" pitchFamily="2" charset="2"/>
              <a:buChar char="Ø"/>
              <a:defRPr/>
            </a:pPr>
            <a:r>
              <a:rPr kumimoji="1" lang="en-US" b="1" i="1" dirty="0" smtClean="0">
                <a:latin typeface="Comic Sans MS" pitchFamily="66" charset="0"/>
              </a:rPr>
              <a:t>myvirtualteacher</a:t>
            </a:r>
            <a:endParaRPr kumimoji="1" lang="en-US" sz="1800" b="1" i="1" dirty="0" smtClean="0">
              <a:latin typeface="Comic Sans MS" pitchFamily="66" charset="0"/>
            </a:endParaRPr>
          </a:p>
          <a:p>
            <a:pPr marL="0" indent="0">
              <a:lnSpc>
                <a:spcPct val="90000"/>
              </a:lnSpc>
              <a:buClr>
                <a:schemeClr val="hlink"/>
              </a:buClr>
              <a:buSzPct val="70000"/>
              <a:buNone/>
              <a:defRPr/>
            </a:pPr>
            <a:endParaRPr kumimoji="1" lang="en-US" sz="700" b="1" i="1" dirty="0" smtClean="0">
              <a:solidFill>
                <a:srgbClr val="FF0000"/>
              </a:solidFill>
              <a:latin typeface="Comic Sans MS" pitchFamily="66" charset="0"/>
            </a:endParaRPr>
          </a:p>
          <a:p>
            <a:pPr>
              <a:lnSpc>
                <a:spcPct val="90000"/>
              </a:lnSpc>
              <a:buClr>
                <a:schemeClr val="hlink"/>
              </a:buClr>
              <a:buSzPct val="70000"/>
              <a:buFont typeface="Wingdings" pitchFamily="2" charset="2"/>
              <a:buChar char="u"/>
              <a:defRPr/>
            </a:pPr>
            <a:r>
              <a:rPr kumimoji="1" lang="en-US" sz="1800" b="1" i="1" dirty="0" smtClean="0">
                <a:solidFill>
                  <a:srgbClr val="0000FF"/>
                </a:solidFill>
                <a:latin typeface="Comic Sans MS" pitchFamily="66" charset="0"/>
              </a:rPr>
              <a:t>California Teachers Association</a:t>
            </a:r>
          </a:p>
          <a:p>
            <a:pPr lvl="2">
              <a:lnSpc>
                <a:spcPct val="90000"/>
              </a:lnSpc>
              <a:buClr>
                <a:srgbClr val="0033CC"/>
              </a:buClr>
              <a:buSzPct val="100000"/>
              <a:buFont typeface="Wingdings" panose="05000000000000000000" pitchFamily="2" charset="2"/>
              <a:buChar char="Ø"/>
              <a:defRPr/>
            </a:pPr>
            <a:r>
              <a:rPr kumimoji="1" lang="en-US" sz="1600" b="1" i="1" dirty="0" smtClean="0">
                <a:solidFill>
                  <a:srgbClr val="0000FF"/>
                </a:solidFill>
                <a:latin typeface="Comic Sans MS" pitchFamily="66" charset="0"/>
              </a:rPr>
              <a:t>Contact: Phyllis Peters  </a:t>
            </a:r>
          </a:p>
          <a:p>
            <a:pPr lvl="2">
              <a:lnSpc>
                <a:spcPct val="90000"/>
              </a:lnSpc>
              <a:buClr>
                <a:srgbClr val="0033CC"/>
              </a:buClr>
              <a:buSzPct val="100000"/>
              <a:buFont typeface="Wingdings" panose="05000000000000000000" pitchFamily="2" charset="2"/>
              <a:buChar char="Ø"/>
              <a:defRPr/>
            </a:pPr>
            <a:r>
              <a:rPr kumimoji="1" lang="en-US" sz="1600" b="1" i="1" dirty="0" smtClean="0">
                <a:solidFill>
                  <a:srgbClr val="0000FF"/>
                </a:solidFill>
                <a:latin typeface="Comic Sans MS" pitchFamily="66" charset="0"/>
              </a:rPr>
              <a:t>ppeters@cta.org</a:t>
            </a:r>
          </a:p>
          <a:p>
            <a:pPr marL="0" indent="0">
              <a:lnSpc>
                <a:spcPct val="90000"/>
              </a:lnSpc>
              <a:buClr>
                <a:schemeClr val="hlink"/>
              </a:buClr>
              <a:buSzPct val="70000"/>
              <a:buNone/>
              <a:defRPr/>
            </a:pPr>
            <a:endParaRPr kumimoji="1" lang="en-US" sz="1800" b="1" i="1" dirty="0" smtClean="0">
              <a:solidFill>
                <a:srgbClr val="FF0000"/>
              </a:solidFill>
              <a:latin typeface="Comic Sans MS" pitchFamily="66" charset="0"/>
            </a:endParaRPr>
          </a:p>
        </p:txBody>
      </p:sp>
      <p:pic>
        <p:nvPicPr>
          <p:cNvPr id="12292" name="Picture 7" descr="IMGP2983"/>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4572000" y="2514600"/>
            <a:ext cx="4191000" cy="314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12" descr="Yes Computer">
            <a:hlinkClick r:id="rId3"/>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7" y="3812658"/>
            <a:ext cx="463627" cy="4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3" descr="Comput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524000"/>
            <a:ext cx="530398" cy="5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6" descr="fa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2971800"/>
            <a:ext cx="4873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7" descr="Phon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679882"/>
            <a:ext cx="214736" cy="36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82" y="2133600"/>
            <a:ext cx="444318" cy="444318"/>
          </a:xfrm>
          <a:prstGeom prst="rect">
            <a:avLst/>
          </a:prstGeom>
        </p:spPr>
      </p:pic>
      <p:pic>
        <p:nvPicPr>
          <p:cNvPr id="3" name="Picture 2">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63" y="990600"/>
            <a:ext cx="581785" cy="466173"/>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86" y="4495800"/>
            <a:ext cx="414338" cy="674504"/>
          </a:xfrm>
          <a:prstGeom prst="rect">
            <a:avLst/>
          </a:prstGeom>
        </p:spPr>
      </p:pic>
    </p:spTree>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3200400" y="1349375"/>
            <a:ext cx="5181600" cy="1470025"/>
          </a:xfrm>
        </p:spPr>
        <p:txBody>
          <a:bodyPr/>
          <a:lstStyle/>
          <a:p>
            <a:pPr algn="r" eaLnBrk="1" hangingPunct="1"/>
            <a:endParaRPr lang="en-US" dirty="0" smtClean="0"/>
          </a:p>
        </p:txBody>
      </p:sp>
      <p:sp>
        <p:nvSpPr>
          <p:cNvPr id="5123" name="WordArt 6"/>
          <p:cNvSpPr>
            <a:spLocks noChangeArrowheads="1" noChangeShapeType="1"/>
          </p:cNvSpPr>
          <p:nvPr/>
        </p:nvSpPr>
        <p:spPr bwMode="auto">
          <a:xfrm>
            <a:off x="4343400" y="1066800"/>
            <a:ext cx="3276600" cy="493713"/>
          </a:xfrm>
          <a:prstGeom prst="rect">
            <a:avLst/>
          </a:prstGeom>
        </p:spPr>
        <p:txBody>
          <a:bodyPr wrap="none" fromWordArt="1">
            <a:prstTxWarp prst="textPlain">
              <a:avLst>
                <a:gd name="adj" fmla="val 50000"/>
              </a:avLst>
            </a:prstTxWarp>
          </a:bodyPr>
          <a:lstStyle/>
          <a:p>
            <a:pPr algn="ctr"/>
            <a:r>
              <a:rPr lang="en-US" sz="3600" kern="10" dirty="0">
                <a:ln w="12700" cap="sq">
                  <a:solidFill>
                    <a:srgbClr val="EAEAEA"/>
                  </a:solidFill>
                  <a:miter lim="800000"/>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STAND</a:t>
            </a:r>
          </a:p>
        </p:txBody>
      </p:sp>
      <p:sp>
        <p:nvSpPr>
          <p:cNvPr id="5124" name="WordArt 7"/>
          <p:cNvSpPr>
            <a:spLocks noChangeArrowheads="1" noChangeShapeType="1" noTextEdit="1"/>
          </p:cNvSpPr>
          <p:nvPr/>
        </p:nvSpPr>
        <p:spPr bwMode="auto">
          <a:xfrm>
            <a:off x="3657600" y="533400"/>
            <a:ext cx="4572000" cy="2286000"/>
          </a:xfrm>
          <a:prstGeom prst="rect">
            <a:avLst/>
          </a:prstGeom>
        </p:spPr>
        <p:txBody>
          <a:bodyPr spcFirstLastPara="1" wrap="none" fromWordArt="1">
            <a:prstTxWarp prst="textArchUp">
              <a:avLst>
                <a:gd name="adj" fmla="val 11287118"/>
              </a:avLst>
            </a:prstTxWarp>
          </a:bodyPr>
          <a:lstStyle/>
          <a:p>
            <a:pPr algn="ctr"/>
            <a:r>
              <a:rPr lang="en-US" sz="3600" kern="10" dirty="0">
                <a:ln w="9525">
                  <a:solidFill>
                    <a:srgbClr val="000000"/>
                  </a:solidFill>
                  <a:round/>
                  <a:headEnd/>
                  <a:tailEnd/>
                </a:ln>
                <a:solidFill>
                  <a:schemeClr val="accent2"/>
                </a:solidFill>
                <a:latin typeface="Arial Black"/>
              </a:rPr>
              <a:t>Socially Together And Naturally Diverse </a:t>
            </a:r>
          </a:p>
        </p:txBody>
      </p:sp>
      <p:sp>
        <p:nvSpPr>
          <p:cNvPr id="5126" name="Text Box 11"/>
          <p:cNvSpPr txBox="1">
            <a:spLocks noChangeArrowheads="1"/>
          </p:cNvSpPr>
          <p:nvPr/>
        </p:nvSpPr>
        <p:spPr bwMode="auto">
          <a:xfrm>
            <a:off x="3217863" y="6400800"/>
            <a:ext cx="2683748" cy="307777"/>
          </a:xfrm>
          <a:prstGeom prst="rect">
            <a:avLst/>
          </a:prstGeom>
          <a:solidFill>
            <a:srgbClr val="9933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kumimoji="1" lang="en-US" sz="1400" b="0" i="1" dirty="0" smtClean="0">
                <a:solidFill>
                  <a:srgbClr val="FFFF66"/>
                </a:solidFill>
                <a:effectLst>
                  <a:outerShdw blurRad="38100" dist="38100" dir="2700000" algn="tl">
                    <a:srgbClr val="000000">
                      <a:alpha val="43137"/>
                    </a:srgbClr>
                  </a:outerShdw>
                </a:effectLst>
                <a:latin typeface="Simpson" pitchFamily="2" charset="0"/>
              </a:rPr>
              <a:t>Presented  by STAND Co-Founder Brian Jeffrey</a:t>
            </a:r>
            <a:endParaRPr kumimoji="1" lang="en-US" sz="1400" b="0" i="1" dirty="0">
              <a:effectLst>
                <a:outerShdw blurRad="38100" dist="38100" dir="2700000" algn="tl">
                  <a:srgbClr val="000000">
                    <a:alpha val="43137"/>
                  </a:srgbClr>
                </a:outerShdw>
              </a:effectLst>
              <a:latin typeface="Simpson" pitchFamily="2" charset="0"/>
            </a:endParaRPr>
          </a:p>
        </p:txBody>
      </p:sp>
      <p:sp>
        <p:nvSpPr>
          <p:cNvPr id="7181" name="Rectangle 13"/>
          <p:cNvSpPr>
            <a:spLocks noChangeArrowheads="1"/>
          </p:cNvSpPr>
          <p:nvPr/>
        </p:nvSpPr>
        <p:spPr bwMode="auto">
          <a:xfrm>
            <a:off x="137160" y="3657599"/>
            <a:ext cx="30654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i="1" dirty="0" smtClean="0">
                <a:effectLst>
                  <a:outerShdw blurRad="38100" dist="38100" dir="2700000" algn="tl">
                    <a:srgbClr val="C0C0C0"/>
                  </a:outerShdw>
                </a:effectLst>
              </a:rPr>
              <a:t>“Be the change you want to see in the world”</a:t>
            </a:r>
          </a:p>
          <a:p>
            <a:pPr>
              <a:defRPr/>
            </a:pPr>
            <a:r>
              <a:rPr lang="en-US" sz="1200" i="1" dirty="0" smtClean="0">
                <a:effectLst>
                  <a:outerShdw blurRad="38100" dist="38100" dir="2700000" algn="tl">
                    <a:srgbClr val="C0C0C0"/>
                  </a:outerShdw>
                </a:effectLst>
              </a:rPr>
              <a:t>                                 </a:t>
            </a:r>
            <a:r>
              <a:rPr lang="en-US" sz="1200" dirty="0" smtClean="0">
                <a:solidFill>
                  <a:srgbClr val="0000FF"/>
                </a:solidFill>
                <a:effectLst>
                  <a:outerShdw blurRad="38100" dist="38100" dir="2700000" algn="tl">
                    <a:srgbClr val="C0C0C0"/>
                  </a:outerShdw>
                </a:effectLst>
              </a:rPr>
              <a:t>Mahatma Gandhi</a:t>
            </a:r>
            <a:endParaRPr lang="en-US" sz="1200" dirty="0">
              <a:solidFill>
                <a:srgbClr val="0000FF"/>
              </a:solidFill>
              <a:effectLst>
                <a:outerShdw blurRad="38100" dist="38100" dir="2700000" algn="tl">
                  <a:srgbClr val="C0C0C0"/>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118" y="2906711"/>
            <a:ext cx="4763164" cy="2971800"/>
          </a:xfrm>
          <a:prstGeom prst="rect">
            <a:avLst/>
          </a:prstGeom>
        </p:spPr>
      </p:pic>
    </p:spTree>
    <p:extLst>
      <p:ext uri="{BB962C8B-B14F-4D97-AF65-F5344CB8AC3E}">
        <p14:creationId xmlns:p14="http://schemas.microsoft.com/office/powerpoint/2010/main" val="4100797201"/>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The simulated Earth - Europe, Middle-east, Africa and the Atl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0" y="68263"/>
            <a:ext cx="9144000" cy="7170737"/>
          </a:xfrm>
          <a:prstGeom prst="rect">
            <a:avLst/>
          </a:prstGeom>
          <a:noFill/>
          <a:ln>
            <a:noFill/>
          </a:ln>
          <a:effectLst>
            <a:outerShdw dist="35921" sx="1000" sy="1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prstMaterial="matte"/>
          </a:bodyPr>
          <a:lstStyle/>
          <a:p>
            <a:pPr algn="ctr" eaLnBrk="0" hangingPunct="0">
              <a:spcBef>
                <a:spcPct val="20000"/>
              </a:spcBef>
              <a:buClr>
                <a:schemeClr val="hlink"/>
              </a:buClr>
              <a:buSzPct val="70000"/>
              <a:buFont typeface="Wingdings" pitchFamily="2" charset="2"/>
              <a:buNone/>
            </a:pPr>
            <a:r>
              <a:rPr kumimoji="1" lang="en-US" sz="1600" dirty="0">
                <a:solidFill>
                  <a:srgbClr val="FFFF00"/>
                </a:solidFill>
                <a:effectLst/>
                <a:latin typeface="+mj-lt"/>
              </a:rPr>
              <a:t>61 Asians</a:t>
            </a:r>
          </a:p>
          <a:p>
            <a:pPr algn="ctr" eaLnBrk="0" hangingPunct="0">
              <a:spcBef>
                <a:spcPct val="20000"/>
              </a:spcBef>
              <a:buClr>
                <a:schemeClr val="hlink"/>
              </a:buClr>
              <a:buSzPct val="70000"/>
            </a:pPr>
            <a:r>
              <a:rPr kumimoji="1" lang="en-US" sz="1600" dirty="0">
                <a:solidFill>
                  <a:srgbClr val="FFFF00"/>
                </a:solidFill>
                <a:latin typeface="+mj-lt"/>
              </a:rPr>
              <a:t>12 Europeans</a:t>
            </a:r>
          </a:p>
          <a:p>
            <a:pPr algn="ctr" eaLnBrk="0" hangingPunct="0">
              <a:spcBef>
                <a:spcPct val="20000"/>
              </a:spcBef>
              <a:buClr>
                <a:schemeClr val="hlink"/>
              </a:buClr>
              <a:buSzPct val="70000"/>
            </a:pPr>
            <a:r>
              <a:rPr kumimoji="1" lang="en-US" sz="1600" dirty="0">
                <a:solidFill>
                  <a:srgbClr val="FFFF00"/>
                </a:solidFill>
                <a:latin typeface="+mj-lt"/>
              </a:rPr>
              <a:t>8 North Americans</a:t>
            </a:r>
          </a:p>
          <a:p>
            <a:pPr algn="ctr" eaLnBrk="0" hangingPunct="0">
              <a:spcBef>
                <a:spcPct val="20000"/>
              </a:spcBef>
              <a:buClr>
                <a:schemeClr val="hlink"/>
              </a:buClr>
              <a:buSzPct val="70000"/>
            </a:pPr>
            <a:r>
              <a:rPr kumimoji="1" lang="en-US" sz="1600" dirty="0">
                <a:solidFill>
                  <a:srgbClr val="FFFF00"/>
                </a:solidFill>
                <a:latin typeface="+mj-lt"/>
              </a:rPr>
              <a:t>5 South Americans and Carribeans</a:t>
            </a:r>
          </a:p>
          <a:p>
            <a:pPr algn="ctr" eaLnBrk="0" hangingPunct="0">
              <a:spcBef>
                <a:spcPct val="20000"/>
              </a:spcBef>
              <a:buClr>
                <a:schemeClr val="hlink"/>
              </a:buClr>
              <a:buSzPct val="70000"/>
            </a:pPr>
            <a:r>
              <a:rPr kumimoji="1" lang="en-US" sz="1600" dirty="0">
                <a:solidFill>
                  <a:srgbClr val="FFFF00"/>
                </a:solidFill>
                <a:latin typeface="+mj-lt"/>
              </a:rPr>
              <a:t>13 Africans</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Only 1 Oceanian</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50 Men</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50 Women</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91 Heterosexual</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9 Gay, Lesbian, Bisexual, Transgender, or Questioning</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47 live in an urban area</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9 are physically challenged</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33 Christians (Catholics, Protestants, Orthodox, Anglicans, and other Christians)</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21 Muslim</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14 Hindu</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9 Nonreligious</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6 Buddhist</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3 Atheist</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1 Jewish</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1 Sikh</a:t>
            </a:r>
          </a:p>
          <a:p>
            <a:pPr algn="ctr" eaLnBrk="0" hangingPunct="0">
              <a:spcBef>
                <a:spcPct val="20000"/>
              </a:spcBef>
              <a:buClr>
                <a:schemeClr val="hlink"/>
              </a:buClr>
              <a:buSzPct val="70000"/>
              <a:buFont typeface="Wingdings" pitchFamily="2" charset="2"/>
              <a:buNone/>
            </a:pPr>
            <a:r>
              <a:rPr kumimoji="1" lang="en-US" sz="1600" dirty="0">
                <a:solidFill>
                  <a:srgbClr val="FFFF00"/>
                </a:solidFill>
                <a:latin typeface="+mj-lt"/>
              </a:rPr>
              <a:t>12 other</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43 live without basic sanitation</a:t>
            </a:r>
          </a:p>
          <a:p>
            <a:pPr algn="ctr" eaLnBrk="0" hangingPunct="0">
              <a:spcBef>
                <a:spcPct val="20000"/>
              </a:spcBef>
              <a:buClr>
                <a:schemeClr val="hlink"/>
              </a:buClr>
              <a:buSzPct val="70000"/>
              <a:buFont typeface="Wingdings" pitchFamily="2" charset="2"/>
              <a:buNone/>
            </a:pPr>
            <a:r>
              <a:rPr kumimoji="1" lang="en-US" sz="1600" dirty="0">
                <a:solidFill>
                  <a:schemeClr val="bg1"/>
                </a:solidFill>
                <a:latin typeface="+mj-lt"/>
              </a:rPr>
              <a:t>18 without an improved water source</a:t>
            </a:r>
          </a:p>
          <a:p>
            <a:pPr algn="ctr" eaLnBrk="0" hangingPunct="0">
              <a:spcBef>
                <a:spcPct val="20000"/>
              </a:spcBef>
              <a:buClr>
                <a:schemeClr val="hlink"/>
              </a:buClr>
              <a:buSzPct val="70000"/>
              <a:buFont typeface="Wingdings" pitchFamily="2" charset="2"/>
              <a:buNone/>
            </a:pPr>
            <a:endParaRPr kumimoji="1" lang="en-US" dirty="0">
              <a:solidFill>
                <a:schemeClr val="bg1"/>
              </a:solidFill>
              <a:latin typeface="+mj-lt"/>
            </a:endParaRPr>
          </a:p>
        </p:txBody>
      </p:sp>
    </p:spTree>
    <p:extLst>
      <p:ext uri="{BB962C8B-B14F-4D97-AF65-F5344CB8AC3E}">
        <p14:creationId xmlns:p14="http://schemas.microsoft.com/office/powerpoint/2010/main" val="328683224"/>
      </p:ext>
    </p:extLst>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The simulated Earth - Europe, Middle-east, Africa and the Atl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
          <p:cNvSpPr>
            <a:spLocks noChangeArrowheads="1"/>
          </p:cNvSpPr>
          <p:nvPr/>
        </p:nvSpPr>
        <p:spPr bwMode="auto">
          <a:xfrm>
            <a:off x="0" y="533400"/>
            <a:ext cx="9144000" cy="573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6 people own 59% of world’s wealth</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13 are hungry or malnourished</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15 would speak Chinese (Mandarin)</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7 English</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6 Hindi</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6 Spanish</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5 Russian</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4 Arabic</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14 can’t read</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Only 12 are educated at secondary level</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12 own a computer</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30 have Internet access</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1 adult 15-49 has HIV/AIDS</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The village spends more than $1.12 trillion on military expenditures</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and only $100 billion on developmental aid world-wide</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If you keep food in a refrigerator</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Clothes in a closet</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If you have a bed to sleep in and a roof over your head</a:t>
            </a:r>
          </a:p>
          <a:p>
            <a:pPr algn="ctr" eaLnBrk="0" hangingPunct="0">
              <a:spcBef>
                <a:spcPct val="20000"/>
              </a:spcBef>
              <a:buClr>
                <a:srgbClr val="C00000"/>
              </a:buClr>
              <a:buSzPct val="70000"/>
            </a:pPr>
            <a:r>
              <a:rPr kumimoji="1" lang="en-US" sz="1400" b="1" dirty="0">
                <a:solidFill>
                  <a:schemeClr val="bg1"/>
                </a:solidFill>
                <a:effectLst>
                  <a:outerShdw blurRad="38100" dist="38100" dir="2700000" algn="tl">
                    <a:srgbClr val="000000">
                      <a:alpha val="43137"/>
                    </a:srgbClr>
                  </a:outerShdw>
                </a:effectLst>
                <a:latin typeface="+mn-lt"/>
              </a:rPr>
              <a:t>You are richer than 75% of the entire world population</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If you have a bank account, you’re one of the 30 wealthiest people in the world</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18 struggle to live on $1 a day</a:t>
            </a:r>
          </a:p>
          <a:p>
            <a:pPr algn="ctr" eaLnBrk="0" hangingPunct="0">
              <a:spcBef>
                <a:spcPct val="20000"/>
              </a:spcBef>
              <a:buClr>
                <a:srgbClr val="C00000"/>
              </a:buClr>
              <a:buSzPct val="70000"/>
            </a:pPr>
            <a:r>
              <a:rPr kumimoji="1" lang="en-US" sz="1400" b="1" dirty="0">
                <a:solidFill>
                  <a:srgbClr val="FFFF00"/>
                </a:solidFill>
                <a:effectLst>
                  <a:outerShdw blurRad="38100" dist="38100" dir="2700000" algn="tl">
                    <a:srgbClr val="000000">
                      <a:alpha val="43137"/>
                    </a:srgbClr>
                  </a:outerShdw>
                </a:effectLst>
                <a:latin typeface="+mn-lt"/>
              </a:rPr>
              <a:t>53 on $2 a day</a:t>
            </a:r>
          </a:p>
        </p:txBody>
      </p:sp>
    </p:spTree>
    <p:extLst>
      <p:ext uri="{BB962C8B-B14F-4D97-AF65-F5344CB8AC3E}">
        <p14:creationId xmlns:p14="http://schemas.microsoft.com/office/powerpoint/2010/main" val="1506304496"/>
      </p:ext>
    </p:ext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Message From God 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752600" y="1524000"/>
            <a:ext cx="5562600" cy="5054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chemeClr val="hlink"/>
              </a:buClr>
              <a:buSzPct val="70000"/>
              <a:buFont typeface="Wingdings" pitchFamily="2" charset="2"/>
              <a:buNone/>
            </a:pPr>
            <a:r>
              <a:rPr kumimoji="1" lang="en-US" sz="5400" b="1" i="1" dirty="0">
                <a:solidFill>
                  <a:srgbClr val="FFFF00"/>
                </a:solidFill>
              </a:rPr>
              <a:t>“Appreciate what you have and do your best for a better world”</a:t>
            </a:r>
          </a:p>
          <a:p>
            <a:pPr eaLnBrk="1" hangingPunct="1">
              <a:spcBef>
                <a:spcPct val="50000"/>
              </a:spcBef>
            </a:pPr>
            <a:endParaRPr lang="en-US" sz="3500" b="1" dirty="0">
              <a:solidFill>
                <a:srgbClr val="FFFF00"/>
              </a:solidFill>
            </a:endParaRPr>
          </a:p>
        </p:txBody>
      </p:sp>
    </p:spTree>
    <p:extLst>
      <p:ext uri="{BB962C8B-B14F-4D97-AF65-F5344CB8AC3E}">
        <p14:creationId xmlns:p14="http://schemas.microsoft.com/office/powerpoint/2010/main" val="3194987556"/>
      </p:ext>
    </p:extLst>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nts and Settings\Reena Doyle\Local Settings\Temporary Internet Files\Content.IE5\D73UY6Y4\MPj0438369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3886200" y="2512993"/>
            <a:ext cx="1676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ヒラギノ角ゴ Pro W3" pitchFamily="-64" charset="-128"/>
              </a:defRPr>
            </a:lvl1pPr>
            <a:lvl2pPr marL="742950" indent="-285750" eaLnBrk="0" hangingPunct="0">
              <a:defRPr>
                <a:solidFill>
                  <a:schemeClr val="tx1"/>
                </a:solidFill>
                <a:latin typeface="Arial" charset="0"/>
                <a:ea typeface="ヒラギノ角ゴ Pro W3" pitchFamily="-64" charset="-128"/>
              </a:defRPr>
            </a:lvl2pPr>
            <a:lvl3pPr marL="1143000" indent="-228600" eaLnBrk="0" hangingPunct="0">
              <a:defRPr>
                <a:solidFill>
                  <a:schemeClr val="tx1"/>
                </a:solidFill>
                <a:latin typeface="Arial" charset="0"/>
                <a:ea typeface="ヒラギノ角ゴ Pro W3" pitchFamily="-64" charset="-128"/>
              </a:defRPr>
            </a:lvl3pPr>
            <a:lvl4pPr marL="1600200" indent="-228600" eaLnBrk="0" hangingPunct="0">
              <a:defRPr>
                <a:solidFill>
                  <a:schemeClr val="tx1"/>
                </a:solidFill>
                <a:latin typeface="Arial" charset="0"/>
                <a:ea typeface="ヒラギノ角ゴ Pro W3" pitchFamily="-64" charset="-128"/>
              </a:defRPr>
            </a:lvl4pPr>
            <a:lvl5pPr marL="2057400" indent="-228600" eaLnBrk="0" hangingPunct="0">
              <a:defRPr>
                <a:solidFill>
                  <a:schemeClr val="tx1"/>
                </a:solidFill>
                <a:latin typeface="Arial" charset="0"/>
                <a:ea typeface="ヒラギノ角ゴ Pro W3" pitchFamily="-64"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64"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64"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64"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64" charset="-128"/>
              </a:defRPr>
            </a:lvl9pPr>
          </a:lstStyle>
          <a:p>
            <a:pPr algn="ctr" eaLnBrk="1" hangingPunct="1"/>
            <a:r>
              <a:rPr lang="en-US" altLang="en-US" sz="3600" dirty="0" smtClean="0">
                <a:solidFill>
                  <a:srgbClr val="002060"/>
                </a:solidFill>
                <a:effectLst>
                  <a:outerShdw blurRad="38100" dist="38100" dir="2700000" algn="tl">
                    <a:srgbClr val="000000">
                      <a:alpha val="43137"/>
                    </a:srgbClr>
                  </a:outerShdw>
                </a:effectLst>
                <a:latin typeface="Baskerville Old Face" pitchFamily="18" charset="0"/>
              </a:rPr>
              <a:t>Just Like Me</a:t>
            </a:r>
          </a:p>
        </p:txBody>
      </p:sp>
    </p:spTree>
    <p:extLst>
      <p:ext uri="{BB962C8B-B14F-4D97-AF65-F5344CB8AC3E}">
        <p14:creationId xmlns:p14="http://schemas.microsoft.com/office/powerpoint/2010/main" val="3641209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Cultural Terms</a:t>
            </a:r>
            <a:endParaRPr lang="en-US" dirty="0"/>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3545"/>
            <a:ext cx="9144000" cy="6858000"/>
          </a:xfrm>
          <a:prstGeom prst="rect">
            <a:avLst/>
          </a:prstGeom>
        </p:spPr>
      </p:pic>
      <p:sp>
        <p:nvSpPr>
          <p:cNvPr id="6" name="TextBox 5"/>
          <p:cNvSpPr txBox="1"/>
          <p:nvPr/>
        </p:nvSpPr>
        <p:spPr>
          <a:xfrm>
            <a:off x="0" y="0"/>
            <a:ext cx="9144000" cy="923330"/>
          </a:xfrm>
          <a:prstGeom prst="rect">
            <a:avLst/>
          </a:prstGeom>
          <a:noFill/>
        </p:spPr>
        <p:txBody>
          <a:bodyPr wrap="square" rtlCol="0">
            <a:spAutoFit/>
          </a:bodyPr>
          <a:lstStyle/>
          <a:p>
            <a:pPr algn="ctr"/>
            <a:r>
              <a:rPr lang="en-US" sz="5400"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 Like Me</a:t>
            </a:r>
            <a:endParaRPr lang="en-US" sz="5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1383960" y="5062658"/>
            <a:ext cx="8001000" cy="1754326"/>
          </a:xfrm>
          <a:prstGeom prst="rect">
            <a:avLst/>
          </a:prstGeom>
          <a:noFill/>
        </p:spPr>
        <p:txBody>
          <a:bodyPr wrap="square" rtlCol="0">
            <a:spAutoFit/>
          </a:bodyPr>
          <a:lstStyle/>
          <a:p>
            <a:endParaRPr lang="en-US" sz="1200" dirty="0"/>
          </a:p>
          <a:p>
            <a:pPr marL="3028950" lvl="6" indent="-285750">
              <a:buFont typeface="Arial" panose="020B0604020202020204" pitchFamily="34" charset="0"/>
              <a:buChar char="•"/>
            </a:pPr>
            <a:r>
              <a:rPr lang="en-US" sz="3200" i="1" dirty="0" smtClean="0">
                <a:solidFill>
                  <a:srgbClr val="FF0000"/>
                </a:solidFill>
              </a:rPr>
              <a:t>I have at least one parent who graduated from college. </a:t>
            </a:r>
            <a:endParaRPr lang="en-US" sz="3200" i="1" dirty="0">
              <a:solidFill>
                <a:srgbClr val="FF0000"/>
              </a:solidFill>
            </a:endParaRPr>
          </a:p>
        </p:txBody>
      </p:sp>
      <p:sp>
        <p:nvSpPr>
          <p:cNvPr id="8" name="TextBox 7"/>
          <p:cNvSpPr txBox="1"/>
          <p:nvPr/>
        </p:nvSpPr>
        <p:spPr>
          <a:xfrm>
            <a:off x="76200" y="1066800"/>
            <a:ext cx="8534400" cy="584775"/>
          </a:xfrm>
          <a:prstGeom prst="rect">
            <a:avLst/>
          </a:prstGeom>
          <a:noFill/>
        </p:spPr>
        <p:txBody>
          <a:bodyPr wrap="square" rtlCol="0">
            <a:spAutoFit/>
          </a:bodyPr>
          <a:lstStyle/>
          <a:p>
            <a:pPr marL="285750" lvl="0" indent="-285750">
              <a:buFont typeface="Arial" panose="020B0604020202020204" pitchFamily="34" charset="0"/>
              <a:buChar char="•"/>
            </a:pPr>
            <a:r>
              <a:rPr lang="en-US" sz="3200" i="1" dirty="0" smtClean="0">
                <a:solidFill>
                  <a:srgbClr val="000000"/>
                </a:solidFill>
              </a:rPr>
              <a:t>English is my second language.</a:t>
            </a:r>
            <a:endParaRPr lang="en-US" sz="3200" i="1" dirty="0">
              <a:solidFill>
                <a:srgbClr val="000000"/>
              </a:solidFill>
            </a:endParaRPr>
          </a:p>
        </p:txBody>
      </p:sp>
      <p:sp>
        <p:nvSpPr>
          <p:cNvPr id="9" name="TextBox 8"/>
          <p:cNvSpPr txBox="1"/>
          <p:nvPr/>
        </p:nvSpPr>
        <p:spPr>
          <a:xfrm>
            <a:off x="3799114" y="1676400"/>
            <a:ext cx="5334000" cy="1077218"/>
          </a:xfrm>
          <a:prstGeom prst="rect">
            <a:avLst/>
          </a:prstGeom>
          <a:noFill/>
        </p:spPr>
        <p:txBody>
          <a:bodyPr wrap="square" rtlCol="0">
            <a:spAutoFit/>
          </a:bodyPr>
          <a:lstStyle/>
          <a:p>
            <a:pPr marL="285750" lvl="0" indent="-285750">
              <a:buFont typeface="Arial" panose="020B0604020202020204" pitchFamily="34" charset="0"/>
              <a:buChar char="•"/>
            </a:pPr>
            <a:r>
              <a:rPr lang="en-US" sz="3200" i="1" dirty="0">
                <a:solidFill>
                  <a:srgbClr val="FF0000"/>
                </a:solidFill>
              </a:rPr>
              <a:t>I am a first generation </a:t>
            </a:r>
            <a:r>
              <a:rPr lang="en-US" sz="3200" i="1" dirty="0" smtClean="0">
                <a:solidFill>
                  <a:srgbClr val="FF0000"/>
                </a:solidFill>
              </a:rPr>
              <a:t>American</a:t>
            </a:r>
            <a:r>
              <a:rPr lang="en-US" sz="3200" dirty="0" smtClean="0">
                <a:solidFill>
                  <a:srgbClr val="FF0000"/>
                </a:solidFill>
              </a:rPr>
              <a:t>.</a:t>
            </a:r>
            <a:endParaRPr lang="en-US" sz="3200" dirty="0">
              <a:solidFill>
                <a:srgbClr val="FF0000"/>
              </a:solidFill>
            </a:endParaRPr>
          </a:p>
        </p:txBody>
      </p:sp>
      <p:sp>
        <p:nvSpPr>
          <p:cNvPr id="10" name="TextBox 9"/>
          <p:cNvSpPr txBox="1"/>
          <p:nvPr/>
        </p:nvSpPr>
        <p:spPr>
          <a:xfrm>
            <a:off x="3657600" y="2808982"/>
            <a:ext cx="5943600" cy="1077218"/>
          </a:xfrm>
          <a:prstGeom prst="rect">
            <a:avLst/>
          </a:prstGeom>
          <a:noFill/>
        </p:spPr>
        <p:txBody>
          <a:bodyPr wrap="square" rtlCol="0">
            <a:spAutoFit/>
          </a:bodyPr>
          <a:lstStyle/>
          <a:p>
            <a:pPr marL="285750" lvl="0" indent="-285750">
              <a:buFont typeface="Arial" panose="020B0604020202020204" pitchFamily="34" charset="0"/>
              <a:buChar char="•"/>
            </a:pPr>
            <a:r>
              <a:rPr lang="en-US" sz="3200" i="1" dirty="0">
                <a:solidFill>
                  <a:srgbClr val="0000FF"/>
                </a:solidFill>
              </a:rPr>
              <a:t>I have traveled out of the United </a:t>
            </a:r>
            <a:r>
              <a:rPr lang="en-US" sz="3200" i="1" dirty="0" smtClean="0">
                <a:solidFill>
                  <a:srgbClr val="0000FF"/>
                </a:solidFill>
              </a:rPr>
              <a:t>States.</a:t>
            </a:r>
            <a:endParaRPr lang="en-US" sz="3200" i="1" dirty="0">
              <a:solidFill>
                <a:srgbClr val="0000FF"/>
              </a:solidFill>
            </a:endParaRPr>
          </a:p>
        </p:txBody>
      </p:sp>
      <p:sp>
        <p:nvSpPr>
          <p:cNvPr id="11" name="TextBox 10"/>
          <p:cNvSpPr txBox="1"/>
          <p:nvPr/>
        </p:nvSpPr>
        <p:spPr>
          <a:xfrm>
            <a:off x="3276600" y="4038600"/>
            <a:ext cx="5856514" cy="1077218"/>
          </a:xfrm>
          <a:prstGeom prst="rect">
            <a:avLst/>
          </a:prstGeom>
          <a:noFill/>
        </p:spPr>
        <p:txBody>
          <a:bodyPr wrap="square" rtlCol="0">
            <a:spAutoFit/>
          </a:bodyPr>
          <a:lstStyle/>
          <a:p>
            <a:pPr marL="285750" lvl="0" indent="-285750">
              <a:buFont typeface="Arial" panose="020B0604020202020204" pitchFamily="34" charset="0"/>
              <a:buChar char="•"/>
            </a:pPr>
            <a:r>
              <a:rPr lang="en-US" sz="3200" i="1" dirty="0">
                <a:solidFill>
                  <a:srgbClr val="000000"/>
                </a:solidFill>
              </a:rPr>
              <a:t>I have </a:t>
            </a:r>
            <a:r>
              <a:rPr lang="en-US" sz="3200" i="1" dirty="0" smtClean="0">
                <a:solidFill>
                  <a:srgbClr val="000000"/>
                </a:solidFill>
              </a:rPr>
              <a:t>more </a:t>
            </a:r>
            <a:r>
              <a:rPr lang="en-US" sz="3200" i="1" dirty="0">
                <a:solidFill>
                  <a:srgbClr val="000000"/>
                </a:solidFill>
              </a:rPr>
              <a:t>than </a:t>
            </a:r>
            <a:r>
              <a:rPr lang="en-US" sz="3200" i="1" dirty="0" smtClean="0">
                <a:solidFill>
                  <a:srgbClr val="000000"/>
                </a:solidFill>
              </a:rPr>
              <a:t>two 			        siblings.</a:t>
            </a:r>
            <a:endParaRPr lang="en-US" sz="3200" i="1" dirty="0">
              <a:solidFill>
                <a:srgbClr val="000000"/>
              </a:solidFill>
            </a:endParaRPr>
          </a:p>
        </p:txBody>
      </p:sp>
    </p:spTree>
    <p:extLst>
      <p:ext uri="{BB962C8B-B14F-4D97-AF65-F5344CB8AC3E}">
        <p14:creationId xmlns:p14="http://schemas.microsoft.com/office/powerpoint/2010/main" val="37006338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774" name="Rectangle 6"/>
          <p:cNvSpPr>
            <a:spLocks noGrp="1" noChangeArrowheads="1"/>
          </p:cNvSpPr>
          <p:nvPr>
            <p:ph type="title"/>
          </p:nvPr>
        </p:nvSpPr>
        <p:spPr>
          <a:xfrm>
            <a:off x="0" y="-432486"/>
            <a:ext cx="9144000" cy="1371600"/>
          </a:xfrm>
        </p:spPr>
        <p:txBody>
          <a:bodyPr rIns="132080"/>
          <a:lstStyle/>
          <a:p>
            <a:pPr algn="ctr" eaLnBrk="1" fontAlgn="auto" hangingPunct="1">
              <a:spcAft>
                <a:spcPts val="0"/>
              </a:spcAft>
              <a:defRPr/>
            </a:pPr>
            <a:r>
              <a:rPr lang="en-US" sz="5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Categorization</a:t>
            </a:r>
          </a:p>
        </p:txBody>
      </p:sp>
      <p:sp>
        <p:nvSpPr>
          <p:cNvPr id="22532" name="Oval 7"/>
          <p:cNvSpPr>
            <a:spLocks/>
          </p:cNvSpPr>
          <p:nvPr/>
        </p:nvSpPr>
        <p:spPr bwMode="auto">
          <a:xfrm>
            <a:off x="1633774" y="1269657"/>
            <a:ext cx="5715000" cy="2286343"/>
          </a:xfrm>
          <a:prstGeom prst="ellipse">
            <a:avLst/>
          </a:prstGeom>
          <a:solidFill>
            <a:schemeClr val="accent3"/>
          </a:solidFill>
          <a:ln w="9525">
            <a:solidFill>
              <a:schemeClr val="tx1"/>
            </a:solidFill>
            <a:round/>
            <a:headEnd/>
            <a:tailEnd/>
          </a:ln>
        </p:spPr>
        <p:txBody>
          <a:bodyPr lIns="0" tIns="0" rIns="0" bIns="0"/>
          <a:lstStyle>
            <a:lvl1pPr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eaLnBrk="1" hangingPunct="1"/>
            <a:endParaRPr lang="en-US" dirty="0"/>
          </a:p>
        </p:txBody>
      </p:sp>
      <p:sp>
        <p:nvSpPr>
          <p:cNvPr id="22533" name="AutoShape 8"/>
          <p:cNvSpPr>
            <a:spLocks/>
          </p:cNvSpPr>
          <p:nvPr/>
        </p:nvSpPr>
        <p:spPr bwMode="auto">
          <a:xfrm>
            <a:off x="2284413" y="3733800"/>
            <a:ext cx="4573587" cy="2133600"/>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0 w 21600"/>
              <a:gd name="T23" fmla="*/ 2147483647 h 21600"/>
              <a:gd name="T24" fmla="*/ 0 w 21600"/>
              <a:gd name="T25" fmla="*/ 214748364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7200"/>
                </a:moveTo>
                <a:lnTo>
                  <a:pt x="8100" y="7200"/>
                </a:lnTo>
                <a:lnTo>
                  <a:pt x="8100" y="3600"/>
                </a:lnTo>
                <a:lnTo>
                  <a:pt x="5400" y="3600"/>
                </a:lnTo>
                <a:lnTo>
                  <a:pt x="10800" y="0"/>
                </a:lnTo>
                <a:lnTo>
                  <a:pt x="16200" y="3600"/>
                </a:lnTo>
                <a:lnTo>
                  <a:pt x="13500" y="3600"/>
                </a:lnTo>
                <a:lnTo>
                  <a:pt x="13500" y="7200"/>
                </a:lnTo>
                <a:lnTo>
                  <a:pt x="21600" y="7200"/>
                </a:lnTo>
                <a:lnTo>
                  <a:pt x="21600" y="21600"/>
                </a:lnTo>
                <a:lnTo>
                  <a:pt x="0" y="21600"/>
                </a:lnTo>
                <a:lnTo>
                  <a:pt x="0" y="7200"/>
                </a:lnTo>
                <a:close/>
                <a:moveTo>
                  <a:pt x="0" y="7200"/>
                </a:moveTo>
              </a:path>
            </a:pathLst>
          </a:custGeom>
          <a:blipFill>
            <a:blip r:embed="rId4"/>
            <a:tile tx="0" ty="0" sx="100000" sy="100000" flip="none" algn="tl"/>
          </a:blipFill>
          <a:ln w="9525" cap="flat">
            <a:solidFill>
              <a:schemeClr val="tx1"/>
            </a:solidFill>
            <a:prstDash val="solid"/>
            <a:round/>
            <a:headEnd type="none" w="med" len="med"/>
            <a:tailEnd type="none" w="med" len="med"/>
          </a:ln>
        </p:spPr>
        <p:txBody>
          <a:bodyPr lIns="0" tIns="0" rIns="0" bIns="0"/>
          <a:lstStyle/>
          <a:p>
            <a:endParaRPr lang="en-US" dirty="0"/>
          </a:p>
        </p:txBody>
      </p:sp>
      <p:sp>
        <p:nvSpPr>
          <p:cNvPr id="22534" name="Rectangle 9"/>
          <p:cNvSpPr>
            <a:spLocks/>
          </p:cNvSpPr>
          <p:nvPr/>
        </p:nvSpPr>
        <p:spPr bwMode="auto">
          <a:xfrm>
            <a:off x="2686050" y="1485042"/>
            <a:ext cx="3670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algn="ctr" eaLnBrk="1" hangingPunct="1">
              <a:spcBef>
                <a:spcPts val="2250"/>
              </a:spcBef>
            </a:pPr>
            <a:r>
              <a:rPr lang="en-US" sz="4000" i="1" dirty="0">
                <a:solidFill>
                  <a:schemeClr val="tx1"/>
                </a:solidFill>
                <a:effectLst>
                  <a:outerShdw blurRad="38100" dist="38100" dir="2700000" algn="tl">
                    <a:srgbClr val="000000">
                      <a:alpha val="43137"/>
                    </a:srgbClr>
                  </a:outerShdw>
                </a:effectLst>
                <a:cs typeface="Arial" panose="020B0604020202020204" pitchFamily="34" charset="0"/>
              </a:rPr>
              <a:t>Categorization</a:t>
            </a:r>
          </a:p>
        </p:txBody>
      </p:sp>
      <p:sp>
        <p:nvSpPr>
          <p:cNvPr id="22535" name="Rectangle 10"/>
          <p:cNvSpPr>
            <a:spLocks/>
          </p:cNvSpPr>
          <p:nvPr/>
        </p:nvSpPr>
        <p:spPr bwMode="auto">
          <a:xfrm>
            <a:off x="1816100" y="4711700"/>
            <a:ext cx="55753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algn="ctr" eaLnBrk="1" hangingPunct="1"/>
            <a:r>
              <a:rPr lang="en-US" sz="3200" i="1" dirty="0" smtClean="0">
                <a:solidFill>
                  <a:srgbClr val="0000FF"/>
                </a:solidFill>
                <a:effectLst>
                  <a:outerShdw blurRad="38100" dist="38100" dir="2700000" algn="tl">
                    <a:srgbClr val="000000">
                      <a:alpha val="43137"/>
                    </a:srgbClr>
                  </a:outerShdw>
                </a:effectLst>
                <a:cs typeface="Arial" panose="020B0604020202020204" pitchFamily="34" charset="0"/>
              </a:rPr>
              <a:t>Schemas, Buckets, or</a:t>
            </a:r>
            <a:endParaRPr lang="en-US" sz="3200" i="1" dirty="0">
              <a:solidFill>
                <a:srgbClr val="0000FF"/>
              </a:solidFill>
              <a:effectLst>
                <a:outerShdw blurRad="38100" dist="38100" dir="2700000" algn="tl">
                  <a:srgbClr val="000000">
                    <a:alpha val="43137"/>
                  </a:srgbClr>
                </a:outerShdw>
              </a:effectLst>
              <a:cs typeface="Arial" panose="020B0604020202020204" pitchFamily="34" charset="0"/>
            </a:endParaRPr>
          </a:p>
          <a:p>
            <a:pPr algn="ctr" eaLnBrk="1" hangingPunct="1"/>
            <a:r>
              <a:rPr lang="en-US" sz="3200" i="1" dirty="0">
                <a:solidFill>
                  <a:srgbClr val="0000FF"/>
                </a:solidFill>
                <a:effectLst>
                  <a:outerShdw blurRad="38100" dist="38100" dir="2700000" algn="tl">
                    <a:srgbClr val="000000">
                      <a:alpha val="43137"/>
                    </a:srgbClr>
                  </a:outerShdw>
                </a:effectLst>
                <a:cs typeface="Arial" panose="020B0604020202020204" pitchFamily="34" charset="0"/>
              </a:rPr>
              <a:t>Cognitive Structures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2044" y="2133600"/>
            <a:ext cx="810756" cy="111243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7429" y="2374412"/>
            <a:ext cx="810756" cy="1112433"/>
          </a:xfrm>
          <a:prstGeom prst="rect">
            <a:avLst/>
          </a:prstGeom>
        </p:spPr>
      </p:pic>
      <p:sp>
        <p:nvSpPr>
          <p:cNvPr id="32782" name="Rectangle 14"/>
          <p:cNvSpPr>
            <a:spLocks/>
          </p:cNvSpPr>
          <p:nvPr/>
        </p:nvSpPr>
        <p:spPr bwMode="auto">
          <a:xfrm>
            <a:off x="2542044" y="2676889"/>
            <a:ext cx="10795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eaLnBrk="1" hangingPunct="1">
              <a:spcBef>
                <a:spcPts val="1050"/>
              </a:spcBef>
            </a:pPr>
            <a:r>
              <a:rPr lang="en-US" sz="2400" dirty="0">
                <a:solidFill>
                  <a:srgbClr val="0000FF"/>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sym typeface="Arial Bold" panose="020B0704020202020204" pitchFamily="34" charset="0"/>
              </a:rPr>
              <a:t>Race</a:t>
            </a:r>
          </a:p>
        </p:txBody>
      </p:sp>
      <p:sp>
        <p:nvSpPr>
          <p:cNvPr id="32783" name="Rectangle 15"/>
          <p:cNvSpPr>
            <a:spLocks/>
          </p:cNvSpPr>
          <p:nvPr/>
        </p:nvSpPr>
        <p:spPr bwMode="auto">
          <a:xfrm>
            <a:off x="3943350" y="2994720"/>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eaLnBrk="1" hangingPunct="1">
              <a:spcBef>
                <a:spcPts val="1050"/>
              </a:spcBef>
            </a:pPr>
            <a:r>
              <a:rPr lang="en-US" sz="2400" dirty="0">
                <a:solidFill>
                  <a:srgbClr val="FF0000"/>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sym typeface="Arial Bold" panose="020B0704020202020204" pitchFamily="34" charset="0"/>
              </a:rPr>
              <a:t>Gender</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814" y="2145442"/>
            <a:ext cx="810756" cy="1112433"/>
          </a:xfrm>
          <a:prstGeom prst="rect">
            <a:avLst/>
          </a:prstGeom>
        </p:spPr>
      </p:pic>
      <p:sp>
        <p:nvSpPr>
          <p:cNvPr id="32784" name="Rectangle 16"/>
          <p:cNvSpPr>
            <a:spLocks/>
          </p:cNvSpPr>
          <p:nvPr/>
        </p:nvSpPr>
        <p:spPr bwMode="auto">
          <a:xfrm>
            <a:off x="5599668" y="2692400"/>
            <a:ext cx="774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1pPr>
            <a:lvl2pPr marL="742950" indent="-28575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2pPr>
            <a:lvl3pPr marL="11430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3pPr>
            <a:lvl4pPr marL="16002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4pPr>
            <a:lvl5pPr marL="2057400" indent="-228600" eaLnBrk="0" hangingPunct="0">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eaLnBrk="1" hangingPunct="1">
              <a:spcBef>
                <a:spcPts val="1050"/>
              </a:spcBef>
            </a:pPr>
            <a:r>
              <a:rPr lang="en-US" sz="2400" dirty="0">
                <a:solidFill>
                  <a:srgbClr val="FFFF00"/>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sym typeface="Arial Bold" panose="020B0704020202020204" pitchFamily="34" charset="0"/>
              </a:rPr>
              <a:t>Age</a:t>
            </a:r>
          </a:p>
        </p:txBody>
      </p:sp>
    </p:spTree>
    <p:extLst>
      <p:ext uri="{BB962C8B-B14F-4D97-AF65-F5344CB8AC3E}">
        <p14:creationId xmlns:p14="http://schemas.microsoft.com/office/powerpoint/2010/main" val="8915944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p:bldP spid="327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774" name="Rectangle 6"/>
          <p:cNvSpPr>
            <a:spLocks noGrp="1" noChangeArrowheads="1"/>
          </p:cNvSpPr>
          <p:nvPr>
            <p:ph type="title"/>
          </p:nvPr>
        </p:nvSpPr>
        <p:spPr>
          <a:xfrm>
            <a:off x="0" y="-432486"/>
            <a:ext cx="9144000" cy="1371600"/>
          </a:xfrm>
        </p:spPr>
        <p:txBody>
          <a:bodyPr rIns="132080"/>
          <a:lstStyle/>
          <a:p>
            <a:pPr algn="ctr" eaLnBrk="1" fontAlgn="auto" hangingPunct="1">
              <a:spcAft>
                <a:spcPts val="0"/>
              </a:spcAft>
              <a:defRPr/>
            </a:pPr>
            <a:r>
              <a:rPr lang="en-US" sz="54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Many Cubes</a:t>
            </a:r>
            <a:endParaRPr lang="en-US" sz="5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957263"/>
            <a:ext cx="3663950" cy="515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739257"/>
      </p:ext>
    </p:extLst>
  </p:cSld>
  <p:clrMapOvr>
    <a:masterClrMapping/>
  </p:clrMapOvr>
  <p:transition spd="slow">
    <p:random/>
  </p:transition>
  <p:timing>
    <p:tnLst>
      <p:par>
        <p:cTn id="1" dur="indefinite" restart="never" nodeType="tmRoot"/>
      </p:par>
    </p:tnLst>
  </p:timing>
</p:sld>
</file>

<file path=ppt/theme/theme1.xml><?xml version="1.0" encoding="utf-8"?>
<a:theme xmlns:a="http://schemas.openxmlformats.org/drawingml/2006/main" name="illuminated">
  <a:themeElements>
    <a:clrScheme name="illumina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luminat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llumina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lluminat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lluminat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lluminat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lluminat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lluminat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lluminat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lluminat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lluminat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lluminat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lluminat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lluminat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ildrens_futur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FF0000"/>
      </a:folHlink>
    </a:clrScheme>
    <a:fontScheme name="childrens_future">
      <a:majorFont>
        <a:latin typeface="Univers Condensed"/>
        <a:ea typeface=""/>
        <a:cs typeface=""/>
      </a:majorFont>
      <a:minorFont>
        <a:latin typeface="Univer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ildrens_fu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ildrens_fu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ildrens_fu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ildrens_fu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ildrens_fu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ildrens_fu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ildrens_fu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ildrens_fu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ildrens_fu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ildrens_fu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ildrens_fu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ildrens_fu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ands design">
  <a:themeElements>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7F3BD"/>
        </a:lt1>
        <a:dk2>
          <a:srgbClr val="000000"/>
        </a:dk2>
        <a:lt2>
          <a:srgbClr val="B2B2B2"/>
        </a:lt2>
        <a:accent1>
          <a:srgbClr val="D6D394"/>
        </a:accent1>
        <a:accent2>
          <a:srgbClr val="C9C11D"/>
        </a:accent2>
        <a:accent3>
          <a:srgbClr val="FAF8DB"/>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7F3BD"/>
        </a:lt1>
        <a:dk2>
          <a:srgbClr val="000000"/>
        </a:dk2>
        <a:lt2>
          <a:srgbClr val="B2B2B2"/>
        </a:lt2>
        <a:accent1>
          <a:srgbClr val="F3E559"/>
        </a:accent1>
        <a:accent2>
          <a:srgbClr val="5965F2"/>
        </a:accent2>
        <a:accent3>
          <a:srgbClr val="FAF8DB"/>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7F3BD"/>
        </a:lt1>
        <a:dk2>
          <a:srgbClr val="000000"/>
        </a:dk2>
        <a:lt2>
          <a:srgbClr val="B2B2B2"/>
        </a:lt2>
        <a:accent1>
          <a:srgbClr val="41DEF5"/>
        </a:accent1>
        <a:accent2>
          <a:srgbClr val="F57C41"/>
        </a:accent2>
        <a:accent3>
          <a:srgbClr val="FAF8DB"/>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D6D394"/>
        </a:accent1>
        <a:accent2>
          <a:srgbClr val="C9C11D"/>
        </a:accent2>
        <a:accent3>
          <a:srgbClr val="FFFFFF"/>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D0E949"/>
        </a:accent1>
        <a:accent2>
          <a:srgbClr val="EABE48"/>
        </a:accent2>
        <a:accent3>
          <a:srgbClr val="FFFFFF"/>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3E559"/>
        </a:accent1>
        <a:accent2>
          <a:srgbClr val="5965F2"/>
        </a:accent2>
        <a:accent3>
          <a:srgbClr val="FFFFFF"/>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CFBEA"/>
        </a:lt1>
        <a:dk2>
          <a:srgbClr val="000000"/>
        </a:dk2>
        <a:lt2>
          <a:srgbClr val="B2B2B2"/>
        </a:lt2>
        <a:accent1>
          <a:srgbClr val="41DEF5"/>
        </a:accent1>
        <a:accent2>
          <a:srgbClr val="F57C41"/>
        </a:accent2>
        <a:accent3>
          <a:srgbClr val="FDFDF3"/>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ands design">
  <a:themeElements>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7F3BD"/>
        </a:lt1>
        <a:dk2>
          <a:srgbClr val="000000"/>
        </a:dk2>
        <a:lt2>
          <a:srgbClr val="B2B2B2"/>
        </a:lt2>
        <a:accent1>
          <a:srgbClr val="D6D394"/>
        </a:accent1>
        <a:accent2>
          <a:srgbClr val="C9C11D"/>
        </a:accent2>
        <a:accent3>
          <a:srgbClr val="FAF8DB"/>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7F3BD"/>
        </a:lt1>
        <a:dk2>
          <a:srgbClr val="000000"/>
        </a:dk2>
        <a:lt2>
          <a:srgbClr val="B2B2B2"/>
        </a:lt2>
        <a:accent1>
          <a:srgbClr val="F3E559"/>
        </a:accent1>
        <a:accent2>
          <a:srgbClr val="5965F2"/>
        </a:accent2>
        <a:accent3>
          <a:srgbClr val="FAF8DB"/>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7F3BD"/>
        </a:lt1>
        <a:dk2>
          <a:srgbClr val="000000"/>
        </a:dk2>
        <a:lt2>
          <a:srgbClr val="B2B2B2"/>
        </a:lt2>
        <a:accent1>
          <a:srgbClr val="41DEF5"/>
        </a:accent1>
        <a:accent2>
          <a:srgbClr val="F57C41"/>
        </a:accent2>
        <a:accent3>
          <a:srgbClr val="FAF8DB"/>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D6D394"/>
        </a:accent1>
        <a:accent2>
          <a:srgbClr val="C9C11D"/>
        </a:accent2>
        <a:accent3>
          <a:srgbClr val="FFFFFF"/>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D0E949"/>
        </a:accent1>
        <a:accent2>
          <a:srgbClr val="EABE48"/>
        </a:accent2>
        <a:accent3>
          <a:srgbClr val="FFFFFF"/>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3E559"/>
        </a:accent1>
        <a:accent2>
          <a:srgbClr val="5965F2"/>
        </a:accent2>
        <a:accent3>
          <a:srgbClr val="FFFFFF"/>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CFBEA"/>
        </a:lt1>
        <a:dk2>
          <a:srgbClr val="000000"/>
        </a:dk2>
        <a:lt2>
          <a:srgbClr val="B2B2B2"/>
        </a:lt2>
        <a:accent1>
          <a:srgbClr val="41DEF5"/>
        </a:accent1>
        <a:accent2>
          <a:srgbClr val="F57C41"/>
        </a:accent2>
        <a:accent3>
          <a:srgbClr val="FDFDF3"/>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hands design">
  <a:themeElements>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7F3BD"/>
        </a:lt1>
        <a:dk2>
          <a:srgbClr val="000000"/>
        </a:dk2>
        <a:lt2>
          <a:srgbClr val="B2B2B2"/>
        </a:lt2>
        <a:accent1>
          <a:srgbClr val="D6D394"/>
        </a:accent1>
        <a:accent2>
          <a:srgbClr val="C9C11D"/>
        </a:accent2>
        <a:accent3>
          <a:srgbClr val="FAF8DB"/>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7F3BD"/>
        </a:lt1>
        <a:dk2>
          <a:srgbClr val="000000"/>
        </a:dk2>
        <a:lt2>
          <a:srgbClr val="B2B2B2"/>
        </a:lt2>
        <a:accent1>
          <a:srgbClr val="D0E949"/>
        </a:accent1>
        <a:accent2>
          <a:srgbClr val="EABE48"/>
        </a:accent2>
        <a:accent3>
          <a:srgbClr val="FAF8DB"/>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7F3BD"/>
        </a:lt1>
        <a:dk2>
          <a:srgbClr val="000000"/>
        </a:dk2>
        <a:lt2>
          <a:srgbClr val="B2B2B2"/>
        </a:lt2>
        <a:accent1>
          <a:srgbClr val="F3E559"/>
        </a:accent1>
        <a:accent2>
          <a:srgbClr val="5965F2"/>
        </a:accent2>
        <a:accent3>
          <a:srgbClr val="FAF8DB"/>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7F3BD"/>
        </a:lt1>
        <a:dk2>
          <a:srgbClr val="000000"/>
        </a:dk2>
        <a:lt2>
          <a:srgbClr val="B2B2B2"/>
        </a:lt2>
        <a:accent1>
          <a:srgbClr val="41DEF5"/>
        </a:accent1>
        <a:accent2>
          <a:srgbClr val="F57C41"/>
        </a:accent2>
        <a:accent3>
          <a:srgbClr val="FAF8DB"/>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D6D394"/>
        </a:accent1>
        <a:accent2>
          <a:srgbClr val="C9C11D"/>
        </a:accent2>
        <a:accent3>
          <a:srgbClr val="FFFFFF"/>
        </a:accent3>
        <a:accent4>
          <a:srgbClr val="000000"/>
        </a:accent4>
        <a:accent5>
          <a:srgbClr val="E8E6C8"/>
        </a:accent5>
        <a:accent6>
          <a:srgbClr val="B6AF19"/>
        </a:accent6>
        <a:hlink>
          <a:srgbClr val="756F00"/>
        </a:hlink>
        <a:folHlink>
          <a:srgbClr val="5F5B2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D0E949"/>
        </a:accent1>
        <a:accent2>
          <a:srgbClr val="EABE48"/>
        </a:accent2>
        <a:accent3>
          <a:srgbClr val="FFFFFF"/>
        </a:accent3>
        <a:accent4>
          <a:srgbClr val="000000"/>
        </a:accent4>
        <a:accent5>
          <a:srgbClr val="E4F2B1"/>
        </a:accent5>
        <a:accent6>
          <a:srgbClr val="D4AC40"/>
        </a:accent6>
        <a:hlink>
          <a:srgbClr val="757000"/>
        </a:hlink>
        <a:folHlink>
          <a:srgbClr val="6B48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3E559"/>
        </a:accent1>
        <a:accent2>
          <a:srgbClr val="5965F2"/>
        </a:accent2>
        <a:accent3>
          <a:srgbClr val="FFFFFF"/>
        </a:accent3>
        <a:accent4>
          <a:srgbClr val="000000"/>
        </a:accent4>
        <a:accent5>
          <a:srgbClr val="F8F0B5"/>
        </a:accent5>
        <a:accent6>
          <a:srgbClr val="505BDB"/>
        </a:accent6>
        <a:hlink>
          <a:srgbClr val="6B006B"/>
        </a:hlink>
        <a:folHlink>
          <a:srgbClr val="00076B"/>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CFBEA"/>
        </a:lt1>
        <a:dk2>
          <a:srgbClr val="000000"/>
        </a:dk2>
        <a:lt2>
          <a:srgbClr val="B2B2B2"/>
        </a:lt2>
        <a:accent1>
          <a:srgbClr val="41DEF5"/>
        </a:accent1>
        <a:accent2>
          <a:srgbClr val="F57C41"/>
        </a:accent2>
        <a:accent3>
          <a:srgbClr val="FDFDF3"/>
        </a:accent3>
        <a:accent4>
          <a:srgbClr val="000000"/>
        </a:accent4>
        <a:accent5>
          <a:srgbClr val="B0ECF9"/>
        </a:accent5>
        <a:accent6>
          <a:srgbClr val="DE703A"/>
        </a:accent6>
        <a:hlink>
          <a:srgbClr val="2F006B"/>
        </a:hlink>
        <a:folHlink>
          <a:srgbClr val="6B64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illuminated</Template>
  <TotalTime>2108</TotalTime>
  <Words>2466</Words>
  <Application>Microsoft Office PowerPoint</Application>
  <PresentationFormat>On-screen Show (4:3)</PresentationFormat>
  <Paragraphs>289</Paragraphs>
  <Slides>28</Slides>
  <Notes>11</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illuminated</vt:lpstr>
      <vt:lpstr>childrens_future</vt:lpstr>
      <vt:lpstr>hands design</vt:lpstr>
      <vt:lpstr>1_hands design</vt:lpstr>
      <vt:lpstr>2_hands design</vt:lpstr>
      <vt:lpstr>PowerPoint Presentation</vt:lpstr>
      <vt:lpstr>PowerPoint Presentation</vt:lpstr>
      <vt:lpstr>PowerPoint Presentation</vt:lpstr>
      <vt:lpstr>PowerPoint Presentation</vt:lpstr>
      <vt:lpstr>PowerPoint Presentation</vt:lpstr>
      <vt:lpstr>PowerPoint Presentation</vt:lpstr>
      <vt:lpstr>Cultural Terms</vt:lpstr>
      <vt:lpstr>Categorization</vt:lpstr>
      <vt:lpstr>How Many Cubes</vt:lpstr>
      <vt:lpstr>Socially Together And Naturally Diverse</vt:lpstr>
      <vt:lpstr>Starting a STAND Multicultural Club at Your School </vt:lpstr>
      <vt:lpstr>Socially Together And Naturally Diverse</vt:lpstr>
      <vt:lpstr>PowerPoint Presentation</vt:lpstr>
      <vt:lpstr>PowerPoint Presentation</vt:lpstr>
      <vt:lpstr>PowerPoint Presentation</vt:lpstr>
      <vt:lpstr>Cultural Iceberg: A Better Understanding</vt:lpstr>
      <vt:lpstr>PowerPoint Presentation</vt:lpstr>
      <vt:lpstr>PowerPoint Presentation</vt:lpstr>
      <vt:lpstr>PowerPoint Presentation</vt:lpstr>
      <vt:lpstr>PowerPoint Presentation</vt:lpstr>
      <vt:lpstr>The 411 on GLBTQ 101</vt:lpstr>
      <vt:lpstr>Making Your Class a Safe Zone</vt:lpstr>
      <vt:lpstr>Time to Do Some Homework!</vt:lpstr>
      <vt:lpstr>Where are we now, and how can STAND  help?</vt:lpstr>
      <vt:lpstr>PowerPoint Presentation</vt:lpstr>
      <vt:lpstr>PowerPoint Presentation</vt:lpstr>
      <vt:lpstr>Contact Information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presents</dc:title>
  <dc:creator>Preferred Customer</dc:creator>
  <cp:lastModifiedBy>Hyrum and Saboo</cp:lastModifiedBy>
  <cp:revision>195</cp:revision>
  <cp:lastPrinted>2013-10-22T20:32:19Z</cp:lastPrinted>
  <dcterms:created xsi:type="dcterms:W3CDTF">2007-02-21T13:02:33Z</dcterms:created>
  <dcterms:modified xsi:type="dcterms:W3CDTF">2013-11-05T08:23:52Z</dcterms:modified>
</cp:coreProperties>
</file>